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301" r:id="rId4"/>
    <p:sldId id="295" r:id="rId5"/>
    <p:sldId id="299" r:id="rId6"/>
    <p:sldId id="297" r:id="rId7"/>
    <p:sldId id="298" r:id="rId8"/>
    <p:sldId id="300" r:id="rId9"/>
    <p:sldId id="310" r:id="rId10"/>
    <p:sldId id="312" r:id="rId11"/>
    <p:sldId id="309" r:id="rId12"/>
    <p:sldId id="306" r:id="rId13"/>
    <p:sldId id="315" r:id="rId14"/>
    <p:sldId id="316" r:id="rId15"/>
    <p:sldId id="317" r:id="rId16"/>
    <p:sldId id="318" r:id="rId17"/>
    <p:sldId id="319" r:id="rId18"/>
    <p:sldId id="313" r:id="rId19"/>
    <p:sldId id="321" r:id="rId20"/>
    <p:sldId id="322" r:id="rId21"/>
    <p:sldId id="324" r:id="rId22"/>
    <p:sldId id="304" r:id="rId23"/>
    <p:sldId id="31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ggieSem" initials="M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2845" autoAdjust="0"/>
  </p:normalViewPr>
  <p:slideViewPr>
    <p:cSldViewPr snapToGrid="0">
      <p:cViewPr varScale="1">
        <p:scale>
          <a:sx n="47" d="100"/>
          <a:sy n="47" d="100"/>
        </p:scale>
        <p:origin x="230" y="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72" d="100"/>
          <a:sy n="172" d="100"/>
        </p:scale>
        <p:origin x="1914" y="-393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055CF-0D61-48A1-9FB4-7B87C208A2E2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C8E7C-14BB-4491-9E1C-E3DE74B06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0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5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83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7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65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138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28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99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49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0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45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178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108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65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51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191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5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D405-220D-4B1B-A128-D76E0B21463F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B95F-8EE5-4990-84FB-CB8E2FF06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3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D405-220D-4B1B-A128-D76E0B21463F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B95F-8EE5-4990-84FB-CB8E2FF06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58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D405-220D-4B1B-A128-D76E0B21463F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B95F-8EE5-4990-84FB-CB8E2FF06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15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D405-220D-4B1B-A128-D76E0B21463F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B95F-8EE5-4990-84FB-CB8E2FF06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97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D405-220D-4B1B-A128-D76E0B21463F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B95F-8EE5-4990-84FB-CB8E2FF06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53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D405-220D-4B1B-A128-D76E0B21463F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B95F-8EE5-4990-84FB-CB8E2FF06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94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D405-220D-4B1B-A128-D76E0B21463F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B95F-8EE5-4990-84FB-CB8E2FF06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900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D405-220D-4B1B-A128-D76E0B21463F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B95F-8EE5-4990-84FB-CB8E2FF06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5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D405-220D-4B1B-A128-D76E0B21463F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B95F-8EE5-4990-84FB-CB8E2FF06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D405-220D-4B1B-A128-D76E0B21463F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B95F-8EE5-4990-84FB-CB8E2FF06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9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D405-220D-4B1B-A128-D76E0B21463F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B95F-8EE5-4990-84FB-CB8E2FF06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BD405-220D-4B1B-A128-D76E0B21463F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0B95F-8EE5-4990-84FB-CB8E2FF06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3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meclis.az/DEMO/Stenoqram_files/Stenoqram.htm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meclis.az/DEMO/ProtokolWEB/prot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meclis.az/DEMO/ProtokolWEB/prot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meclis.az/software" TargetMode="External"/><Relationship Id="rId5" Type="http://schemas.openxmlformats.org/officeDocument/2006/relationships/hyperlink" Target="http://www.meclis.az/ecprd2013/DOC/2_Nov_28_AZ_Shahin%20Hasanov.pptx" TargetMode="External"/><Relationship Id="rId4" Type="http://schemas.openxmlformats.org/officeDocument/2006/relationships/hyperlink" Target="http://wepc2014.files.wordpress.com/2014/05/hasanov1.pd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81742" y="166369"/>
            <a:ext cx="105715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E-</a:t>
            </a:r>
            <a:r>
              <a:rPr lang="en-US" sz="4400" b="1" dirty="0" err="1" smtClean="0">
                <a:solidFill>
                  <a:schemeClr val="bg1"/>
                </a:solidFill>
              </a:rPr>
              <a:t>Hansard</a:t>
            </a:r>
            <a:r>
              <a:rPr lang="en-US" sz="4400" b="1" dirty="0">
                <a:solidFill>
                  <a:schemeClr val="bg1"/>
                </a:solidFill>
              </a:rPr>
              <a:t>: Digital Mirror of Legislative Procedure, Practices and Records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78615" y="3756834"/>
            <a:ext cx="451338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Azerbaijan Parliament </a:t>
            </a:r>
          </a:p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Shahin </a:t>
            </a:r>
            <a:r>
              <a:rPr lang="en-US" sz="3200" b="1" dirty="0" err="1" smtClean="0">
                <a:solidFill>
                  <a:schemeClr val="bg1"/>
                </a:solidFill>
              </a:rPr>
              <a:t>Hasanov</a:t>
            </a:r>
            <a:endParaRPr lang="en-US" sz="3200" b="1" dirty="0" smtClean="0">
              <a:solidFill>
                <a:schemeClr val="bg1"/>
              </a:solidFill>
            </a:endParaRPr>
          </a:p>
          <a:p>
            <a:pPr algn="r"/>
            <a:r>
              <a:rPr lang="en-US" b="1" dirty="0" smtClean="0">
                <a:solidFill>
                  <a:schemeClr val="bg1"/>
                </a:solidFill>
              </a:rPr>
              <a:t>Head of Information </a:t>
            </a:r>
          </a:p>
          <a:p>
            <a:pPr algn="r"/>
            <a:r>
              <a:rPr lang="en-US" b="1" dirty="0" smtClean="0">
                <a:solidFill>
                  <a:schemeClr val="bg1"/>
                </a:solidFill>
              </a:rPr>
              <a:t>Resources &amp;Technology</a:t>
            </a:r>
          </a:p>
          <a:p>
            <a:pPr algn="r"/>
            <a:endParaRPr lang="en-US" b="1" dirty="0" smtClean="0">
              <a:solidFill>
                <a:schemeClr val="bg1"/>
              </a:solidFill>
              <a:latin typeface="+mj-lt"/>
            </a:endParaRPr>
          </a:p>
          <a:p>
            <a:pPr algn="r"/>
            <a:r>
              <a:rPr lang="en-US" b="1" dirty="0" smtClean="0">
                <a:solidFill>
                  <a:schemeClr val="bg1"/>
                </a:solidFill>
                <a:latin typeface="+mj-lt"/>
              </a:rPr>
              <a:t>shahinhasanov@meclis.gov.az</a:t>
            </a:r>
          </a:p>
          <a:p>
            <a:pPr algn="r"/>
            <a:r>
              <a:rPr lang="en-US" b="1" dirty="0" smtClean="0">
                <a:solidFill>
                  <a:schemeClr val="bg1"/>
                </a:solidFill>
                <a:latin typeface="+mj-lt"/>
              </a:rPr>
              <a:t>shahinhasanov@hotmail.com</a:t>
            </a:r>
          </a:p>
          <a:p>
            <a:pPr algn="r"/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263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4675" y="0"/>
            <a:ext cx="11137692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+mj-lt"/>
              </a:rPr>
              <a:t>Demand </a:t>
            </a:r>
            <a:r>
              <a:rPr lang="en-US" sz="4400" b="1" dirty="0" smtClean="0">
                <a:latin typeface="+mj-lt"/>
              </a:rPr>
              <a:t>for publishing </a:t>
            </a:r>
            <a:r>
              <a:rPr lang="en-US" sz="4400" b="1" dirty="0">
                <a:latin typeface="+mj-lt"/>
              </a:rPr>
              <a:t>parliamentary </a:t>
            </a:r>
            <a:r>
              <a:rPr lang="en-US" sz="4400" b="1" dirty="0" smtClean="0">
                <a:latin typeface="+mj-lt"/>
              </a:rPr>
              <a:t>proceeding:  </a:t>
            </a:r>
          </a:p>
          <a:p>
            <a:pPr marL="1425575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 smtClean="0">
                <a:latin typeface="+mj-lt"/>
              </a:rPr>
              <a:t>Quickly</a:t>
            </a:r>
          </a:p>
          <a:p>
            <a:pPr marL="1425575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 smtClean="0">
                <a:latin typeface="+mj-lt"/>
              </a:rPr>
              <a:t>Accurately</a:t>
            </a:r>
          </a:p>
          <a:p>
            <a:pPr marL="1425575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 smtClean="0">
                <a:latin typeface="+mj-lt"/>
              </a:rPr>
              <a:t>Efficiently</a:t>
            </a:r>
          </a:p>
          <a:p>
            <a:pPr marL="1425575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 smtClean="0">
                <a:latin typeface="+mj-lt"/>
              </a:rPr>
              <a:t>Comprehensively </a:t>
            </a:r>
          </a:p>
          <a:p>
            <a:pPr marL="1425575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 smtClean="0">
                <a:latin typeface="+mj-lt"/>
              </a:rPr>
              <a:t>Archived to ensure their availability over a long period of time</a:t>
            </a:r>
          </a:p>
        </p:txBody>
      </p:sp>
    </p:spTree>
    <p:extLst>
      <p:ext uri="{BB962C8B-B14F-4D97-AF65-F5344CB8AC3E}">
        <p14:creationId xmlns:p14="http://schemas.microsoft.com/office/powerpoint/2010/main" val="287001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2082509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+mj-lt"/>
              </a:rPr>
              <a:t>     This presentation will ….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+mj-lt"/>
              </a:rPr>
              <a:t>Present how available methods</a:t>
            </a:r>
            <a:r>
              <a:rPr lang="en-US" sz="3200" baseline="30000" dirty="0" smtClean="0"/>
              <a:t>1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>
                <a:latin typeface="+mj-lt"/>
              </a:rPr>
              <a:t>correspond to </a:t>
            </a:r>
            <a:r>
              <a:rPr lang="en-US" sz="3200" dirty="0" smtClean="0">
                <a:latin typeface="+mj-lt"/>
              </a:rPr>
              <a:t>the demands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+mj-lt"/>
              </a:rPr>
              <a:t>How the method developed in-house at the National </a:t>
            </a:r>
            <a:r>
              <a:rPr lang="en-US" sz="3200" dirty="0">
                <a:latin typeface="+mj-lt"/>
              </a:rPr>
              <a:t>A</a:t>
            </a:r>
            <a:r>
              <a:rPr lang="en-US" sz="3200" dirty="0" smtClean="0">
                <a:latin typeface="+mj-lt"/>
              </a:rPr>
              <a:t>ssembly of the Republic of </a:t>
            </a:r>
            <a:r>
              <a:rPr lang="en-US" sz="3200" dirty="0">
                <a:latin typeface="+mj-lt"/>
              </a:rPr>
              <a:t>Azerbaijan </a:t>
            </a:r>
            <a:r>
              <a:rPr lang="en-US" sz="3200" dirty="0" smtClean="0">
                <a:latin typeface="+mj-lt"/>
              </a:rPr>
              <a:t>satisfy to the demands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+mj-lt"/>
              </a:rPr>
              <a:t>Share the benefits of our approach/IT solution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+mj-lt"/>
              </a:rPr>
              <a:t>Examine </a:t>
            </a:r>
            <a:r>
              <a:rPr lang="en-US" sz="3200" dirty="0">
                <a:latin typeface="+mj-lt"/>
              </a:rPr>
              <a:t>t</a:t>
            </a:r>
            <a:r>
              <a:rPr lang="en-US" sz="3200" dirty="0" smtClean="0">
                <a:latin typeface="+mj-lt"/>
              </a:rPr>
              <a:t>he view of the two digital reports </a:t>
            </a:r>
            <a:r>
              <a:rPr lang="en-US" sz="3200" dirty="0">
                <a:latin typeface="+mj-lt"/>
              </a:rPr>
              <a:t>of publishing parliamentary </a:t>
            </a:r>
            <a:r>
              <a:rPr lang="en-US" sz="3200" dirty="0" smtClean="0">
                <a:latin typeface="+mj-lt"/>
              </a:rPr>
              <a:t>proceeding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351" y="6074228"/>
            <a:ext cx="12058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400" dirty="0" smtClean="0"/>
              <a:t>1   </a:t>
            </a:r>
            <a:r>
              <a:rPr lang="en-US" sz="2400" dirty="0" smtClean="0">
                <a:latin typeface="+mj-lt"/>
              </a:rPr>
              <a:t>United </a:t>
            </a:r>
            <a:r>
              <a:rPr lang="en-US" sz="2400" dirty="0">
                <a:latin typeface="+mj-lt"/>
              </a:rPr>
              <a:t>Nations Department of Economic and Social Affairs, Inter-Parliamentary Union</a:t>
            </a:r>
            <a:r>
              <a:rPr lang="en-US" sz="2400" i="1" dirty="0">
                <a:latin typeface="+mj-lt"/>
              </a:rPr>
              <a:t>, Technological </a:t>
            </a:r>
            <a:r>
              <a:rPr lang="en-US" sz="2400" i="1" dirty="0" smtClean="0">
                <a:latin typeface="+mj-lt"/>
              </a:rPr>
              <a:t>Options for </a:t>
            </a:r>
            <a:r>
              <a:rPr lang="en-US" sz="2400" i="1" dirty="0">
                <a:latin typeface="+mj-lt"/>
              </a:rPr>
              <a:t>Capturing </a:t>
            </a:r>
            <a:r>
              <a:rPr lang="en-US" sz="2400" i="1" dirty="0" smtClean="0">
                <a:latin typeface="+mj-lt"/>
              </a:rPr>
              <a:t>and </a:t>
            </a:r>
            <a:r>
              <a:rPr lang="en-US" sz="2400" i="1" dirty="0">
                <a:latin typeface="+mj-lt"/>
              </a:rPr>
              <a:t>Reporting Parliamentary Proceedings  </a:t>
            </a:r>
          </a:p>
        </p:txBody>
      </p:sp>
    </p:spTree>
    <p:extLst>
      <p:ext uri="{BB962C8B-B14F-4D97-AF65-F5344CB8AC3E}">
        <p14:creationId xmlns:p14="http://schemas.microsoft.com/office/powerpoint/2010/main" val="233471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620" y="3126690"/>
            <a:ext cx="2226334" cy="190566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3548455" y="5836081"/>
            <a:ext cx="2791730" cy="4453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Audio and video recording</a:t>
            </a:r>
            <a:endParaRPr lang="en-US" dirty="0"/>
          </a:p>
        </p:txBody>
      </p:sp>
      <p:sp>
        <p:nvSpPr>
          <p:cNvPr id="2" name="Rounded Rectangle 1"/>
          <p:cNvSpPr/>
          <p:nvPr/>
        </p:nvSpPr>
        <p:spPr>
          <a:xfrm>
            <a:off x="3532006" y="5322003"/>
            <a:ext cx="3932995" cy="376347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Verbatim record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819926" y="694520"/>
            <a:ext cx="10698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Format:</a:t>
            </a:r>
          </a:p>
          <a:p>
            <a:pPr marL="461963" indent="-285750">
              <a:buFont typeface="Wingdings" panose="05000000000000000000" pitchFamily="2" charset="2"/>
              <a:buChar char="ü"/>
            </a:pPr>
            <a:r>
              <a:rPr lang="en-US" dirty="0" smtClean="0"/>
              <a:t>PDF</a:t>
            </a:r>
          </a:p>
          <a:p>
            <a:pPr marL="461963" indent="-285750">
              <a:buFont typeface="Wingdings" panose="05000000000000000000" pitchFamily="2" charset="2"/>
              <a:buChar char="ü"/>
            </a:pPr>
            <a:r>
              <a:rPr lang="en-US" dirty="0" smtClean="0"/>
              <a:t>DOC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7652011" y="2072817"/>
            <a:ext cx="1630898" cy="14936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Final Report or </a:t>
            </a:r>
            <a:r>
              <a:rPr lang="en-US" i="1" dirty="0" err="1" smtClean="0"/>
              <a:t>Hansard</a:t>
            </a:r>
            <a:endParaRPr lang="en-US" i="1" dirty="0"/>
          </a:p>
        </p:txBody>
      </p:sp>
      <p:sp>
        <p:nvSpPr>
          <p:cNvPr id="22" name="Oval 21"/>
          <p:cNvSpPr/>
          <p:nvPr/>
        </p:nvSpPr>
        <p:spPr>
          <a:xfrm>
            <a:off x="10532854" y="2020385"/>
            <a:ext cx="1630898" cy="14936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Final Report or </a:t>
            </a:r>
            <a:r>
              <a:rPr lang="en-US" i="1" dirty="0" err="1" smtClean="0"/>
              <a:t>Hansard</a:t>
            </a:r>
            <a:endParaRPr lang="en-US" i="1" dirty="0"/>
          </a:p>
        </p:txBody>
      </p:sp>
      <p:sp>
        <p:nvSpPr>
          <p:cNvPr id="4" name="Rounded Rectangle 3"/>
          <p:cNvSpPr/>
          <p:nvPr/>
        </p:nvSpPr>
        <p:spPr>
          <a:xfrm>
            <a:off x="-2922" y="413011"/>
            <a:ext cx="481691" cy="64212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en-US" sz="3600" dirty="0" smtClean="0"/>
              <a:t>                  </a:t>
            </a:r>
            <a:r>
              <a:rPr lang="en-US" sz="2800" dirty="0" smtClean="0"/>
              <a:t>Departments</a:t>
            </a:r>
            <a:endParaRPr lang="en-US" sz="2800" dirty="0"/>
          </a:p>
        </p:txBody>
      </p:sp>
      <p:sp>
        <p:nvSpPr>
          <p:cNvPr id="25" name="Down Arrow 24"/>
          <p:cNvSpPr/>
          <p:nvPr/>
        </p:nvSpPr>
        <p:spPr>
          <a:xfrm rot="12627673">
            <a:off x="7525306" y="3514013"/>
            <a:ext cx="287681" cy="18159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 rot="16200000">
            <a:off x="9802882" y="2201300"/>
            <a:ext cx="259773" cy="12001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01545" y="478486"/>
            <a:ext cx="1272831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Agenda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217" y="514750"/>
            <a:ext cx="2187422" cy="311509"/>
            <a:chOff x="1720" y="1448703"/>
            <a:chExt cx="2187422" cy="311509"/>
          </a:xfrm>
        </p:grpSpPr>
        <p:sp>
          <p:nvSpPr>
            <p:cNvPr id="23" name="Down Arrow 22"/>
            <p:cNvSpPr/>
            <p:nvPr/>
          </p:nvSpPr>
          <p:spPr>
            <a:xfrm rot="16200000">
              <a:off x="1213043" y="784112"/>
              <a:ext cx="242455" cy="1709743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1720" y="1448703"/>
              <a:ext cx="488457" cy="311509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12880" y="1156185"/>
            <a:ext cx="3832772" cy="1813614"/>
            <a:chOff x="274" y="1919052"/>
            <a:chExt cx="3832772" cy="1813614"/>
          </a:xfrm>
        </p:grpSpPr>
        <p:sp>
          <p:nvSpPr>
            <p:cNvPr id="42" name="Down Arrow 41"/>
            <p:cNvSpPr/>
            <p:nvPr/>
          </p:nvSpPr>
          <p:spPr>
            <a:xfrm rot="16200000">
              <a:off x="549744" y="2881892"/>
              <a:ext cx="186906" cy="289346"/>
            </a:xfrm>
            <a:prstGeom prst="downArrow">
              <a:avLst/>
            </a:prstGeom>
            <a:solidFill>
              <a:srgbClr val="C0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274" y="1919052"/>
              <a:ext cx="3832772" cy="1813614"/>
              <a:chOff x="274" y="1919052"/>
              <a:chExt cx="3832772" cy="1813614"/>
            </a:xfrm>
          </p:grpSpPr>
          <p:sp>
            <p:nvSpPr>
              <p:cNvPr id="33" name="Rounded Rectangle 32"/>
              <p:cNvSpPr/>
              <p:nvPr/>
            </p:nvSpPr>
            <p:spPr>
              <a:xfrm>
                <a:off x="2853" y="1919052"/>
                <a:ext cx="488457" cy="31150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760507" y="1978340"/>
                <a:ext cx="3072539" cy="1754326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dirty="0" smtClean="0"/>
                  <a:t>Text of the bill</a:t>
                </a: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dirty="0" smtClean="0"/>
                  <a:t>Other related documents</a:t>
                </a:r>
              </a:p>
              <a:p>
                <a:pPr marL="568325" indent="-285750">
                  <a:buFont typeface="Wingdings" panose="05000000000000000000" pitchFamily="2" charset="2"/>
                  <a:buChar char="§"/>
                </a:pPr>
                <a:r>
                  <a:rPr lang="en-US" dirty="0" smtClean="0"/>
                  <a:t>Reference</a:t>
                </a:r>
              </a:p>
              <a:p>
                <a:pPr marL="568325" indent="-285750">
                  <a:buFont typeface="Wingdings" panose="05000000000000000000" pitchFamily="2" charset="2"/>
                  <a:buChar char="§"/>
                </a:pPr>
                <a:r>
                  <a:rPr lang="en-US" dirty="0" smtClean="0"/>
                  <a:t>Resolution</a:t>
                </a:r>
              </a:p>
              <a:p>
                <a:pPr marL="568325" indent="-285750">
                  <a:buFont typeface="Wingdings" panose="05000000000000000000" pitchFamily="2" charset="2"/>
                  <a:buChar char="§"/>
                </a:pPr>
                <a:r>
                  <a:rPr lang="en-US" dirty="0" smtClean="0"/>
                  <a:t>Report  </a:t>
                </a:r>
              </a:p>
              <a:p>
                <a:pPr marL="568325" indent="-285750">
                  <a:buFont typeface="Wingdings" panose="05000000000000000000" pitchFamily="2" charset="2"/>
                  <a:buChar char="§"/>
                </a:pPr>
                <a:r>
                  <a:rPr lang="en-US" dirty="0" smtClean="0"/>
                  <a:t>Etc.</a:t>
                </a:r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1720" y="2229157"/>
                <a:ext cx="488457" cy="311509"/>
              </a:xfrm>
              <a:prstGeom prst="round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1720" y="2542072"/>
                <a:ext cx="488457" cy="31150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9850" y="2849887"/>
                <a:ext cx="488457" cy="311509"/>
              </a:xfrm>
              <a:prstGeom prst="roundRect">
                <a:avLst/>
              </a:prstGeom>
              <a:solidFill>
                <a:srgbClr val="C0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Down Arrow 37"/>
              <p:cNvSpPr/>
              <p:nvPr/>
            </p:nvSpPr>
            <p:spPr>
              <a:xfrm rot="16200000">
                <a:off x="549243" y="1953134"/>
                <a:ext cx="186906" cy="289346"/>
              </a:xfrm>
              <a:prstGeom prst="downArrow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Down Arrow 38"/>
              <p:cNvSpPr/>
              <p:nvPr/>
            </p:nvSpPr>
            <p:spPr>
              <a:xfrm rot="16200000">
                <a:off x="540711" y="2244728"/>
                <a:ext cx="186906" cy="289346"/>
              </a:xfrm>
              <a:prstGeom prst="downArrow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Down Arrow 40"/>
              <p:cNvSpPr/>
              <p:nvPr/>
            </p:nvSpPr>
            <p:spPr>
              <a:xfrm rot="16200000">
                <a:off x="538432" y="2545126"/>
                <a:ext cx="186906" cy="289346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274" y="3159100"/>
                <a:ext cx="767634" cy="311509"/>
                <a:chOff x="12122" y="2218016"/>
                <a:chExt cx="919204" cy="311509"/>
              </a:xfrm>
            </p:grpSpPr>
            <p:sp>
              <p:nvSpPr>
                <p:cNvPr id="43" name="Rounded Rectangle 42"/>
                <p:cNvSpPr/>
                <p:nvPr/>
              </p:nvSpPr>
              <p:spPr>
                <a:xfrm>
                  <a:off x="12122" y="2218016"/>
                  <a:ext cx="584903" cy="311509"/>
                </a:xfrm>
                <a:prstGeom prst="roundRect">
                  <a:avLst/>
                </a:prstGeom>
                <a:solidFill>
                  <a:srgbClr val="7030A0"/>
                </a:solidFill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Down Arrow 43"/>
                <p:cNvSpPr/>
                <p:nvPr/>
              </p:nvSpPr>
              <p:spPr>
                <a:xfrm rot="16200000">
                  <a:off x="664636" y="2216426"/>
                  <a:ext cx="186906" cy="346475"/>
                </a:xfrm>
                <a:prstGeom prst="downArrow">
                  <a:avLst/>
                </a:prstGeom>
                <a:solidFill>
                  <a:srgbClr val="7030A0"/>
                </a:soli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48" name="Group 47"/>
          <p:cNvGrpSpPr/>
          <p:nvPr/>
        </p:nvGrpSpPr>
        <p:grpSpPr>
          <a:xfrm>
            <a:off x="0" y="5870225"/>
            <a:ext cx="3476523" cy="311509"/>
            <a:chOff x="-8156" y="2218016"/>
            <a:chExt cx="3476523" cy="311509"/>
          </a:xfrm>
        </p:grpSpPr>
        <p:sp>
          <p:nvSpPr>
            <p:cNvPr id="49" name="Rounded Rectangle 48"/>
            <p:cNvSpPr/>
            <p:nvPr/>
          </p:nvSpPr>
          <p:spPr>
            <a:xfrm>
              <a:off x="-8156" y="2218016"/>
              <a:ext cx="487209" cy="31150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Down Arrow 49"/>
            <p:cNvSpPr/>
            <p:nvPr/>
          </p:nvSpPr>
          <p:spPr>
            <a:xfrm rot="16200000">
              <a:off x="1855171" y="912635"/>
              <a:ext cx="238597" cy="2987794"/>
            </a:xfrm>
            <a:prstGeom prst="downArrow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Down Arrow 50"/>
          <p:cNvSpPr/>
          <p:nvPr/>
        </p:nvSpPr>
        <p:spPr>
          <a:xfrm rot="17473811">
            <a:off x="5496211" y="-781228"/>
            <a:ext cx="310609" cy="4522154"/>
          </a:xfrm>
          <a:prstGeom prst="downArrow">
            <a:avLst>
              <a:gd name="adj1" fmla="val 5598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Down Arrow 52"/>
          <p:cNvSpPr/>
          <p:nvPr/>
        </p:nvSpPr>
        <p:spPr>
          <a:xfrm rot="17030560">
            <a:off x="5659469" y="963648"/>
            <a:ext cx="310609" cy="36754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3499052" y="86627"/>
            <a:ext cx="0" cy="6771373"/>
          </a:xfrm>
          <a:prstGeom prst="line">
            <a:avLst/>
          </a:prstGeom>
          <a:ln w="158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358102" y="0"/>
            <a:ext cx="0" cy="6771373"/>
          </a:xfrm>
          <a:prstGeom prst="line">
            <a:avLst/>
          </a:prstGeom>
          <a:ln w="158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8146" y="-6133"/>
            <a:ext cx="2894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Before the meeting</a:t>
            </a:r>
            <a:endParaRPr lang="en-US" sz="2400" dirty="0"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528504" y="16821"/>
            <a:ext cx="2788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During the meeting</a:t>
            </a:r>
            <a:endParaRPr lang="en-US" sz="2400" dirty="0"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423901" y="13117"/>
            <a:ext cx="3606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After the meeting</a:t>
            </a:r>
            <a:endParaRPr lang="en-US" sz="24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030649" y="686061"/>
            <a:ext cx="10246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Format: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HTML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XML </a:t>
            </a:r>
            <a:endParaRPr lang="en-US" dirty="0"/>
          </a:p>
        </p:txBody>
      </p:sp>
      <p:sp>
        <p:nvSpPr>
          <p:cNvPr id="7" name="Bent-Up Arrow 6"/>
          <p:cNvSpPr/>
          <p:nvPr/>
        </p:nvSpPr>
        <p:spPr>
          <a:xfrm>
            <a:off x="6395772" y="3688531"/>
            <a:ext cx="5296744" cy="2402857"/>
          </a:xfrm>
          <a:prstGeom prst="bentUpArrow">
            <a:avLst>
              <a:gd name="adj1" fmla="val 7653"/>
              <a:gd name="adj2" fmla="val 9614"/>
              <a:gd name="adj3" fmla="val 136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0" y="5330465"/>
            <a:ext cx="3481670" cy="311509"/>
            <a:chOff x="-8156" y="2218016"/>
            <a:chExt cx="2263539" cy="311509"/>
          </a:xfrm>
        </p:grpSpPr>
        <p:sp>
          <p:nvSpPr>
            <p:cNvPr id="46" name="Rounded Rectangle 45"/>
            <p:cNvSpPr/>
            <p:nvPr/>
          </p:nvSpPr>
          <p:spPr>
            <a:xfrm>
              <a:off x="-8156" y="2218016"/>
              <a:ext cx="304726" cy="311509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0070C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Down Arrow 46"/>
            <p:cNvSpPr/>
            <p:nvPr/>
          </p:nvSpPr>
          <p:spPr>
            <a:xfrm rot="16200000">
              <a:off x="1170028" y="1409854"/>
              <a:ext cx="217520" cy="1953190"/>
            </a:xfrm>
            <a:prstGeom prst="downArrow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071" y="5295799"/>
            <a:ext cx="394445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0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0111" y="4275423"/>
            <a:ext cx="111376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Do existing approaches fit for the demands of publishing parliamentary proceeding?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1020" y="356010"/>
            <a:ext cx="120558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The current approaches are based on converting speeches </a:t>
            </a:r>
            <a:endParaRPr lang="en-US" sz="3600" dirty="0" smtClean="0">
              <a:latin typeface="+mj-lt"/>
            </a:endParaRPr>
          </a:p>
          <a:p>
            <a:pPr algn="ctr"/>
            <a:r>
              <a:rPr lang="en-US" sz="3600" dirty="0" smtClean="0">
                <a:latin typeface="+mj-lt"/>
              </a:rPr>
              <a:t>into </a:t>
            </a:r>
            <a:r>
              <a:rPr lang="en-US" sz="3600" dirty="0">
                <a:latin typeface="+mj-lt"/>
              </a:rPr>
              <a:t>text </a:t>
            </a:r>
            <a:r>
              <a:rPr lang="en-US" sz="3600" dirty="0" smtClean="0">
                <a:latin typeface="+mj-lt"/>
              </a:rPr>
              <a:t>format, the difference of these approaches </a:t>
            </a:r>
          </a:p>
          <a:p>
            <a:pPr algn="ctr"/>
            <a:r>
              <a:rPr lang="en-US" sz="3600" dirty="0" smtClean="0">
                <a:latin typeface="+mj-lt"/>
              </a:rPr>
              <a:t>depends on the  conversion methods used.</a:t>
            </a:r>
            <a:endParaRPr lang="en-US" i="1" dirty="0"/>
          </a:p>
        </p:txBody>
      </p:sp>
      <p:grpSp>
        <p:nvGrpSpPr>
          <p:cNvPr id="7" name="Group 6"/>
          <p:cNvGrpSpPr/>
          <p:nvPr/>
        </p:nvGrpSpPr>
        <p:grpSpPr>
          <a:xfrm>
            <a:off x="2528563" y="2110336"/>
            <a:ext cx="6495813" cy="1955914"/>
            <a:chOff x="2422031" y="2162770"/>
            <a:chExt cx="6495813" cy="195591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031" y="2162770"/>
              <a:ext cx="2571750" cy="1771650"/>
            </a:xfrm>
            <a:prstGeom prst="rect">
              <a:avLst/>
            </a:prstGeom>
          </p:spPr>
        </p:pic>
        <p:sp>
          <p:nvSpPr>
            <p:cNvPr id="4" name="Right Arrow 3"/>
            <p:cNvSpPr/>
            <p:nvPr/>
          </p:nvSpPr>
          <p:spPr>
            <a:xfrm>
              <a:off x="5069150" y="2894120"/>
              <a:ext cx="1136341" cy="50602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4744" y="2175584"/>
              <a:ext cx="1943100" cy="1943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978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3287" y="-303619"/>
            <a:ext cx="11137692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5575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 smtClean="0"/>
              <a:t>Quickly …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12602" y="911420"/>
            <a:ext cx="9278753" cy="5773326"/>
            <a:chOff x="1424144" y="1591733"/>
            <a:chExt cx="9278753" cy="5266267"/>
          </a:xfrm>
        </p:grpSpPr>
        <p:grpSp>
          <p:nvGrpSpPr>
            <p:cNvPr id="6" name="Group 5"/>
            <p:cNvGrpSpPr/>
            <p:nvPr/>
          </p:nvGrpSpPr>
          <p:grpSpPr>
            <a:xfrm>
              <a:off x="1424144" y="1591733"/>
              <a:ext cx="9278753" cy="5266267"/>
              <a:chOff x="2913247" y="1785104"/>
              <a:chExt cx="9278753" cy="4985887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2913247" y="1785104"/>
                <a:ext cx="9278753" cy="498588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70564" y="2519623"/>
                <a:ext cx="8364117" cy="4115374"/>
              </a:xfrm>
              <a:prstGeom prst="rect">
                <a:avLst/>
              </a:prstGeom>
            </p:spPr>
          </p:pic>
        </p:grpSp>
        <p:sp>
          <p:nvSpPr>
            <p:cNvPr id="7" name="Rectangle 6"/>
            <p:cNvSpPr/>
            <p:nvPr/>
          </p:nvSpPr>
          <p:spPr>
            <a:xfrm>
              <a:off x="1727200" y="1785104"/>
              <a:ext cx="866986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Average time to publish verbatim records of the plenary proceedings</a:t>
              </a:r>
            </a:p>
          </p:txBody>
        </p:sp>
      </p:grpSp>
      <p:sp>
        <p:nvSpPr>
          <p:cNvPr id="9" name="Oval 8"/>
          <p:cNvSpPr/>
          <p:nvPr/>
        </p:nvSpPr>
        <p:spPr>
          <a:xfrm>
            <a:off x="9629211" y="486569"/>
            <a:ext cx="2562787" cy="228591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/>
              <a:t>Best result  for verbatim record is 2 hours after the meeting</a:t>
            </a:r>
            <a:endParaRPr lang="en-US" sz="2400" dirty="0"/>
          </a:p>
        </p:txBody>
      </p:sp>
      <p:sp>
        <p:nvSpPr>
          <p:cNvPr id="10" name="Oval 9"/>
          <p:cNvSpPr/>
          <p:nvPr/>
        </p:nvSpPr>
        <p:spPr>
          <a:xfrm>
            <a:off x="9629212" y="3363488"/>
            <a:ext cx="2562787" cy="228591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/>
              <a:t>Final report needs more time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3799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7253" y="-192641"/>
            <a:ext cx="111376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5575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 smtClean="0"/>
              <a:t>Accurately …</a:t>
            </a:r>
            <a:endParaRPr lang="en-US" sz="4400" dirty="0"/>
          </a:p>
        </p:txBody>
      </p:sp>
      <p:grpSp>
        <p:nvGrpSpPr>
          <p:cNvPr id="3" name="Group 2"/>
          <p:cNvGrpSpPr/>
          <p:nvPr/>
        </p:nvGrpSpPr>
        <p:grpSpPr>
          <a:xfrm>
            <a:off x="77002" y="1020660"/>
            <a:ext cx="8337266" cy="5731463"/>
            <a:chOff x="2064987" y="1399822"/>
            <a:chExt cx="8202171" cy="5371169"/>
          </a:xfrm>
        </p:grpSpPr>
        <p:grpSp>
          <p:nvGrpSpPr>
            <p:cNvPr id="6" name="Group 5"/>
            <p:cNvGrpSpPr/>
            <p:nvPr/>
          </p:nvGrpSpPr>
          <p:grpSpPr>
            <a:xfrm>
              <a:off x="2064987" y="1399822"/>
              <a:ext cx="8202171" cy="5371169"/>
              <a:chOff x="5881511" y="1785104"/>
              <a:chExt cx="5993482" cy="4985887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5881511" y="1785104"/>
                <a:ext cx="5993482" cy="498588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5908" y="2319160"/>
                <a:ext cx="4924688" cy="4369334"/>
              </a:xfrm>
              <a:prstGeom prst="rect">
                <a:avLst/>
              </a:prstGeom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2394650" y="1513482"/>
              <a:ext cx="77683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Members of parliament are allowed to revise verbatim record</a:t>
              </a:r>
            </a:p>
          </p:txBody>
        </p:sp>
      </p:grpSp>
      <p:sp>
        <p:nvSpPr>
          <p:cNvPr id="8" name="Oval 7"/>
          <p:cNvSpPr/>
          <p:nvPr/>
        </p:nvSpPr>
        <p:spPr>
          <a:xfrm>
            <a:off x="8643482" y="2945158"/>
            <a:ext cx="3548518" cy="391284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/>
              <a:t>Challenge:</a:t>
            </a:r>
          </a:p>
          <a:p>
            <a:pPr algn="ctr"/>
            <a:r>
              <a:rPr lang="en-US" sz="2400" dirty="0" smtClean="0"/>
              <a:t>what </a:t>
            </a:r>
            <a:r>
              <a:rPr lang="en-US" sz="2400" dirty="0"/>
              <a:t>type of corrections to allow by </a:t>
            </a:r>
            <a:r>
              <a:rPr lang="en-US" sz="2400" dirty="0" smtClean="0"/>
              <a:t>reporters and editors </a:t>
            </a:r>
            <a:r>
              <a:rPr lang="en-US" sz="2400" dirty="0"/>
              <a:t>to do on text format in order to make it understandable</a:t>
            </a:r>
          </a:p>
        </p:txBody>
      </p:sp>
      <p:sp>
        <p:nvSpPr>
          <p:cNvPr id="10" name="Oval 9"/>
          <p:cNvSpPr/>
          <p:nvPr/>
        </p:nvSpPr>
        <p:spPr>
          <a:xfrm>
            <a:off x="8643483" y="-2"/>
            <a:ext cx="3330212" cy="283028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 59% of parliaments make changes in order to make it understandable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858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7253" y="-192641"/>
            <a:ext cx="111376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5575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 smtClean="0"/>
              <a:t>Effectively …</a:t>
            </a:r>
            <a:endParaRPr lang="en-US" sz="4400" dirty="0"/>
          </a:p>
        </p:txBody>
      </p:sp>
      <p:grpSp>
        <p:nvGrpSpPr>
          <p:cNvPr id="4" name="Group 3"/>
          <p:cNvGrpSpPr/>
          <p:nvPr/>
        </p:nvGrpSpPr>
        <p:grpSpPr>
          <a:xfrm>
            <a:off x="101434" y="1386038"/>
            <a:ext cx="8503551" cy="5365703"/>
            <a:chOff x="2064987" y="1399822"/>
            <a:chExt cx="8636000" cy="5371169"/>
          </a:xfrm>
        </p:grpSpPr>
        <p:sp>
          <p:nvSpPr>
            <p:cNvPr id="2" name="Rounded Rectangle 1"/>
            <p:cNvSpPr/>
            <p:nvPr/>
          </p:nvSpPr>
          <p:spPr>
            <a:xfrm>
              <a:off x="2064987" y="1399822"/>
              <a:ext cx="8636000" cy="537116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98814" y="1513482"/>
              <a:ext cx="75708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Total </a:t>
              </a:r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number of staff responsible for preparing </a:t>
              </a:r>
              <a:endParaRPr lang="en-US" sz="2400" dirty="0" smtClean="0">
                <a:solidFill>
                  <a:schemeClr val="bg1"/>
                </a:solidFill>
                <a:latin typeface="+mj-lt"/>
              </a:endParaRPr>
            </a:p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+mj-lt"/>
                </a:rPr>
                <a:t>and </a:t>
              </a:r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processing verbatim records of plenary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and committee proceedings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21578" y="2713810"/>
              <a:ext cx="6929616" cy="3926491"/>
            </a:xfrm>
            <a:prstGeom prst="rect">
              <a:avLst/>
            </a:prstGeom>
          </p:spPr>
        </p:pic>
      </p:grpSp>
      <p:sp>
        <p:nvSpPr>
          <p:cNvPr id="9" name="Oval 8"/>
          <p:cNvSpPr/>
          <p:nvPr/>
        </p:nvSpPr>
        <p:spPr>
          <a:xfrm>
            <a:off x="8642537" y="97291"/>
            <a:ext cx="3587015" cy="310678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Requires sufficient </a:t>
            </a:r>
            <a:r>
              <a:rPr lang="en-US" sz="2400" dirty="0"/>
              <a:t>resources </a:t>
            </a:r>
            <a:r>
              <a:rPr lang="en-US" sz="2400" dirty="0" smtClean="0"/>
              <a:t>like:</a:t>
            </a:r>
          </a:p>
          <a:p>
            <a:pPr marL="631825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Staff </a:t>
            </a:r>
          </a:p>
          <a:p>
            <a:pPr marL="631825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IT tools</a:t>
            </a:r>
          </a:p>
        </p:txBody>
      </p:sp>
    </p:spTree>
    <p:extLst>
      <p:ext uri="{BB962C8B-B14F-4D97-AF65-F5344CB8AC3E}">
        <p14:creationId xmlns:p14="http://schemas.microsoft.com/office/powerpoint/2010/main" val="422288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01434" y="1386038"/>
            <a:ext cx="8503551" cy="5365703"/>
            <a:chOff x="2064987" y="1399822"/>
            <a:chExt cx="8636000" cy="5371169"/>
          </a:xfrm>
        </p:grpSpPr>
        <p:sp>
          <p:nvSpPr>
            <p:cNvPr id="2" name="Rounded Rectangle 1"/>
            <p:cNvSpPr/>
            <p:nvPr/>
          </p:nvSpPr>
          <p:spPr>
            <a:xfrm>
              <a:off x="2064987" y="1399822"/>
              <a:ext cx="8636000" cy="537116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98814" y="1513482"/>
              <a:ext cx="75708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Total number of staff responsible for preparing and processing verbatim records of plenary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+mj-lt"/>
                </a:rPr>
                <a:t>and committee proceedings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21578" y="2713810"/>
              <a:ext cx="6929616" cy="3926491"/>
            </a:xfrm>
            <a:prstGeom prst="rect">
              <a:avLst/>
            </a:prstGeom>
          </p:spPr>
        </p:pic>
      </p:grpSp>
      <p:sp>
        <p:nvSpPr>
          <p:cNvPr id="8" name="Oval 7"/>
          <p:cNvSpPr/>
          <p:nvPr/>
        </p:nvSpPr>
        <p:spPr>
          <a:xfrm>
            <a:off x="8698523" y="3536009"/>
            <a:ext cx="3493477" cy="291918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Staff </a:t>
            </a:r>
            <a:r>
              <a:rPr lang="en-US" sz="2400" dirty="0"/>
              <a:t>must be knowledgeable about the legislative process</a:t>
            </a:r>
          </a:p>
        </p:txBody>
      </p:sp>
      <p:sp>
        <p:nvSpPr>
          <p:cNvPr id="9" name="Oval 8"/>
          <p:cNvSpPr/>
          <p:nvPr/>
        </p:nvSpPr>
        <p:spPr>
          <a:xfrm>
            <a:off x="8642537" y="97291"/>
            <a:ext cx="3587015" cy="310678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Requires sufficient </a:t>
            </a:r>
            <a:r>
              <a:rPr lang="en-US" sz="2400" dirty="0"/>
              <a:t>resources </a:t>
            </a:r>
            <a:r>
              <a:rPr lang="en-US" sz="2400" dirty="0" smtClean="0"/>
              <a:t>like</a:t>
            </a:r>
          </a:p>
          <a:p>
            <a:pPr marL="631825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Staff </a:t>
            </a:r>
          </a:p>
          <a:p>
            <a:pPr marL="631825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IT tools</a:t>
            </a:r>
            <a:endParaRPr lang="en-US" sz="2400" dirty="0"/>
          </a:p>
        </p:txBody>
      </p:sp>
      <p:sp>
        <p:nvSpPr>
          <p:cNvPr id="6" name="Rectangular Callout 5"/>
          <p:cNvSpPr/>
          <p:nvPr/>
        </p:nvSpPr>
        <p:spPr>
          <a:xfrm>
            <a:off x="105861" y="1890742"/>
            <a:ext cx="7760832" cy="1070362"/>
          </a:xfrm>
          <a:prstGeom prst="wedgeRectCallout">
            <a:avLst>
              <a:gd name="adj1" fmla="val 71336"/>
              <a:gd name="adj2" fmla="val -53583"/>
            </a:avLst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rPr>
              <a:t>68 % of parliaments hire more than 10 staff persons  </a:t>
            </a:r>
            <a:endParaRPr lang="en-US" sz="2400" dirty="0">
              <a:solidFill>
                <a:schemeClr val="accent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101434" y="4536169"/>
            <a:ext cx="8503551" cy="1740453"/>
          </a:xfrm>
          <a:prstGeom prst="wedgeRectCallout">
            <a:avLst>
              <a:gd name="adj1" fmla="val 61505"/>
              <a:gd name="adj2" fmla="val -184729"/>
            </a:avLst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50000"/>
              </a:lnSpc>
              <a:buAutoNum type="arabicParenR"/>
            </a:pPr>
            <a:r>
              <a:rPr lang="en-US" sz="2400" dirty="0">
                <a:latin typeface="+mj-lt"/>
              </a:rPr>
              <a:t>T</a:t>
            </a:r>
            <a:r>
              <a:rPr lang="en-US" sz="2400" dirty="0" smtClean="0">
                <a:latin typeface="+mj-lt"/>
              </a:rPr>
              <a:t>yping </a:t>
            </a:r>
            <a:r>
              <a:rPr lang="en-US" sz="2400" dirty="0">
                <a:latin typeface="+mj-lt"/>
              </a:rPr>
              <a:t>on </a:t>
            </a:r>
            <a:r>
              <a:rPr lang="en-US" sz="2400" dirty="0" smtClean="0">
                <a:latin typeface="+mj-lt"/>
              </a:rPr>
              <a:t>a stenographic machine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n-US" sz="2400" dirty="0">
                <a:latin typeface="+mj-lt"/>
              </a:rPr>
              <a:t>T</a:t>
            </a:r>
            <a:r>
              <a:rPr lang="en-US" sz="2400" dirty="0" smtClean="0">
                <a:latin typeface="+mj-lt"/>
              </a:rPr>
              <a:t>yping </a:t>
            </a:r>
            <a:r>
              <a:rPr lang="en-US" sz="2400" dirty="0">
                <a:latin typeface="+mj-lt"/>
              </a:rPr>
              <a:t>on a </a:t>
            </a:r>
            <a:r>
              <a:rPr lang="en-US" sz="2400" dirty="0" smtClean="0">
                <a:latin typeface="+mj-lt"/>
              </a:rPr>
              <a:t>PC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n-US" sz="2400" dirty="0">
                <a:latin typeface="+mj-lt"/>
              </a:rPr>
              <a:t>V</a:t>
            </a:r>
            <a:r>
              <a:rPr lang="en-US" sz="2400" dirty="0" smtClean="0">
                <a:latin typeface="+mj-lt"/>
              </a:rPr>
              <a:t>oice-to-text system</a:t>
            </a:r>
            <a:endParaRPr lang="en-US" sz="2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7253" y="-192641"/>
            <a:ext cx="111376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5575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 smtClean="0"/>
              <a:t>Efficiently …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1050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7253" y="-192641"/>
            <a:ext cx="111376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5575" indent="-5715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4400" dirty="0" smtClean="0"/>
              <a:t>Comprehensively … </a:t>
            </a:r>
            <a:endParaRPr lang="en-US" sz="4400" dirty="0"/>
          </a:p>
        </p:txBody>
      </p:sp>
      <p:sp>
        <p:nvSpPr>
          <p:cNvPr id="43" name="Up Arrow 42"/>
          <p:cNvSpPr/>
          <p:nvPr/>
        </p:nvSpPr>
        <p:spPr>
          <a:xfrm>
            <a:off x="808281" y="810390"/>
            <a:ext cx="315227" cy="54075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2796983" y="5418667"/>
            <a:ext cx="3592528" cy="139941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Agenda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Debates &amp; statements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Proposals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Voting results</a:t>
            </a:r>
          </a:p>
        </p:txBody>
      </p:sp>
      <p:sp>
        <p:nvSpPr>
          <p:cNvPr id="45" name="Left Arrow 44"/>
          <p:cNvSpPr/>
          <p:nvPr/>
        </p:nvSpPr>
        <p:spPr>
          <a:xfrm>
            <a:off x="1020037" y="6035042"/>
            <a:ext cx="1771048" cy="28875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 rot="16200000">
            <a:off x="-567834" y="3881157"/>
            <a:ext cx="2017668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</a:rPr>
              <a:t>Time, work</a:t>
            </a:r>
            <a:endParaRPr lang="en-US" sz="3200" dirty="0">
              <a:latin typeface="+mj-lt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791084" y="2434277"/>
            <a:ext cx="4001602" cy="277962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text of </a:t>
            </a:r>
            <a:r>
              <a:rPr lang="en-US" sz="2400" dirty="0" smtClean="0"/>
              <a:t>bills</a:t>
            </a:r>
          </a:p>
          <a:p>
            <a:pPr marL="346075" indent="-346075">
              <a:buFont typeface="Wingdings" panose="05000000000000000000" pitchFamily="2" charset="2"/>
              <a:buChar char="§"/>
            </a:pPr>
            <a:r>
              <a:rPr lang="en-US" sz="2400" dirty="0" smtClean="0"/>
              <a:t>Related documents of the bills</a:t>
            </a:r>
          </a:p>
          <a:p>
            <a:pPr marL="346075" indent="-346075">
              <a:buFont typeface="Wingdings" panose="05000000000000000000" pitchFamily="2" charset="2"/>
              <a:buChar char="§"/>
            </a:pPr>
            <a:r>
              <a:rPr lang="en-US" sz="2400" dirty="0" smtClean="0"/>
              <a:t>Letters and other correspondence from executive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Etc.</a:t>
            </a:r>
            <a:endParaRPr lang="en-US" sz="2400" dirty="0"/>
          </a:p>
        </p:txBody>
      </p:sp>
      <p:sp>
        <p:nvSpPr>
          <p:cNvPr id="48" name="Left Arrow 47"/>
          <p:cNvSpPr/>
          <p:nvPr/>
        </p:nvSpPr>
        <p:spPr>
          <a:xfrm>
            <a:off x="1020037" y="3715352"/>
            <a:ext cx="1771048" cy="28875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2791083" y="906642"/>
            <a:ext cx="4334111" cy="12003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Link to audio and video  file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Link to related documents of the bill</a:t>
            </a:r>
            <a:endParaRPr lang="en-US" sz="2400" dirty="0"/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1347014" y="2233060"/>
            <a:ext cx="9354789" cy="28876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Left Arrow 52"/>
          <p:cNvSpPr/>
          <p:nvPr/>
        </p:nvSpPr>
        <p:spPr>
          <a:xfrm>
            <a:off x="1020037" y="1315926"/>
            <a:ext cx="1771048" cy="28875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532" y="390203"/>
            <a:ext cx="2768294" cy="840375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506" y="2994037"/>
            <a:ext cx="1553173" cy="194146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9218653" y="3715353"/>
            <a:ext cx="2973347" cy="278704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Deadline for publication may lead to a limit of including documentation</a:t>
            </a:r>
          </a:p>
          <a:p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6" y="5327470"/>
            <a:ext cx="1132114" cy="141514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6969755" y="3750516"/>
            <a:ext cx="0" cy="236997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9260686" y="825365"/>
            <a:ext cx="2882235" cy="2563211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▪ More time</a:t>
            </a:r>
          </a:p>
          <a:p>
            <a:r>
              <a:rPr lang="en-US" sz="2400" dirty="0" smtClean="0"/>
              <a:t>▪ Extra works</a:t>
            </a:r>
          </a:p>
          <a:p>
            <a:r>
              <a:rPr lang="en-US" sz="2400" dirty="0" smtClean="0"/>
              <a:t>▪ Cooperation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departments</a:t>
            </a:r>
          </a:p>
        </p:txBody>
      </p:sp>
    </p:spTree>
    <p:extLst>
      <p:ext uri="{BB962C8B-B14F-4D97-AF65-F5344CB8AC3E}">
        <p14:creationId xmlns:p14="http://schemas.microsoft.com/office/powerpoint/2010/main" val="52644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20" y="18655"/>
            <a:ext cx="120558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latin typeface="+mj-lt"/>
            </a:endParaRPr>
          </a:p>
          <a:p>
            <a:pPr algn="ctr"/>
            <a:r>
              <a:rPr lang="en-US" sz="3600" dirty="0" smtClean="0">
                <a:latin typeface="+mj-lt"/>
              </a:rPr>
              <a:t>The </a:t>
            </a:r>
            <a:r>
              <a:rPr lang="en-US" sz="3600" dirty="0" smtClean="0">
                <a:latin typeface="+mj-lt"/>
              </a:rPr>
              <a:t>method </a:t>
            </a:r>
            <a:r>
              <a:rPr lang="en-US" sz="3600" dirty="0" smtClean="0">
                <a:latin typeface="+mj-lt"/>
              </a:rPr>
              <a:t>used in the National Assembly of Azerbaijan is </a:t>
            </a:r>
            <a:r>
              <a:rPr lang="en-US" sz="3600" dirty="0">
                <a:latin typeface="+mj-lt"/>
              </a:rPr>
              <a:t>based on </a:t>
            </a:r>
            <a:r>
              <a:rPr lang="en-US" sz="3600" dirty="0" smtClean="0">
                <a:latin typeface="+mj-lt"/>
              </a:rPr>
              <a:t>keeping floor actions in the same format</a:t>
            </a:r>
            <a:endParaRPr lang="en-US" i="1" dirty="0"/>
          </a:p>
        </p:txBody>
      </p:sp>
      <p:grpSp>
        <p:nvGrpSpPr>
          <p:cNvPr id="5" name="Group 4"/>
          <p:cNvGrpSpPr/>
          <p:nvPr/>
        </p:nvGrpSpPr>
        <p:grpSpPr>
          <a:xfrm>
            <a:off x="248687" y="3048736"/>
            <a:ext cx="5983947" cy="1081755"/>
            <a:chOff x="3006441" y="3576425"/>
            <a:chExt cx="5983947" cy="1081755"/>
          </a:xfrm>
        </p:grpSpPr>
        <p:grpSp>
          <p:nvGrpSpPr>
            <p:cNvPr id="12" name="Group 11"/>
            <p:cNvGrpSpPr/>
            <p:nvPr/>
          </p:nvGrpSpPr>
          <p:grpSpPr>
            <a:xfrm>
              <a:off x="3006441" y="3576425"/>
              <a:ext cx="2958930" cy="1081755"/>
              <a:chOff x="2948110" y="2546023"/>
              <a:chExt cx="3257381" cy="1388397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48110" y="2546023"/>
                <a:ext cx="1190866" cy="1388397"/>
              </a:xfrm>
              <a:prstGeom prst="rect">
                <a:avLst/>
              </a:prstGeom>
            </p:spPr>
          </p:pic>
          <p:sp>
            <p:nvSpPr>
              <p:cNvPr id="14" name="Right Arrow 13"/>
              <p:cNvSpPr/>
              <p:nvPr/>
            </p:nvSpPr>
            <p:spPr>
              <a:xfrm>
                <a:off x="5069150" y="2894120"/>
                <a:ext cx="1136341" cy="506028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2023" y="3656502"/>
              <a:ext cx="846090" cy="84609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7412712" y="3813942"/>
              <a:ext cx="15776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Audio file 1</a:t>
              </a:r>
              <a:endParaRPr lang="en-US" sz="2400" dirty="0">
                <a:latin typeface="+mj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48687" y="4202077"/>
            <a:ext cx="5983947" cy="1123508"/>
            <a:chOff x="3006441" y="3534677"/>
            <a:chExt cx="5983947" cy="1123508"/>
          </a:xfrm>
        </p:grpSpPr>
        <p:grpSp>
          <p:nvGrpSpPr>
            <p:cNvPr id="19" name="Group 18"/>
            <p:cNvGrpSpPr/>
            <p:nvPr/>
          </p:nvGrpSpPr>
          <p:grpSpPr>
            <a:xfrm>
              <a:off x="3006441" y="3534677"/>
              <a:ext cx="2958930" cy="1123508"/>
              <a:chOff x="2948110" y="2492437"/>
              <a:chExt cx="3257381" cy="1441983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48110" y="2492437"/>
                <a:ext cx="1236830" cy="1441983"/>
              </a:xfrm>
              <a:prstGeom prst="rect">
                <a:avLst/>
              </a:prstGeom>
            </p:spPr>
          </p:pic>
          <p:sp>
            <p:nvSpPr>
              <p:cNvPr id="23" name="Right Arrow 22"/>
              <p:cNvSpPr/>
              <p:nvPr/>
            </p:nvSpPr>
            <p:spPr>
              <a:xfrm>
                <a:off x="5069150" y="2894120"/>
                <a:ext cx="1136341" cy="506028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2023" y="3656502"/>
              <a:ext cx="846090" cy="84609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7412712" y="3813942"/>
              <a:ext cx="15776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Audio file 2</a:t>
              </a:r>
              <a:endParaRPr lang="en-US" sz="2400" dirty="0">
                <a:latin typeface="+mj-lt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39250" y="5508525"/>
            <a:ext cx="5983947" cy="1123507"/>
            <a:chOff x="3006441" y="3534674"/>
            <a:chExt cx="5983947" cy="1123507"/>
          </a:xfrm>
        </p:grpSpPr>
        <p:grpSp>
          <p:nvGrpSpPr>
            <p:cNvPr id="25" name="Group 24"/>
            <p:cNvGrpSpPr/>
            <p:nvPr/>
          </p:nvGrpSpPr>
          <p:grpSpPr>
            <a:xfrm>
              <a:off x="3006441" y="3534674"/>
              <a:ext cx="2958930" cy="1123507"/>
              <a:chOff x="2948110" y="2492436"/>
              <a:chExt cx="3257381" cy="1441984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48110" y="2492436"/>
                <a:ext cx="1236829" cy="1441984"/>
              </a:xfrm>
              <a:prstGeom prst="rect">
                <a:avLst/>
              </a:prstGeom>
            </p:spPr>
          </p:pic>
          <p:sp>
            <p:nvSpPr>
              <p:cNvPr id="29" name="Right Arrow 28"/>
              <p:cNvSpPr/>
              <p:nvPr/>
            </p:nvSpPr>
            <p:spPr>
              <a:xfrm>
                <a:off x="5069150" y="2894120"/>
                <a:ext cx="1136341" cy="506028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2023" y="3656502"/>
              <a:ext cx="846090" cy="846090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7412712" y="3813942"/>
              <a:ext cx="15776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atin typeface="+mj-lt"/>
                </a:rPr>
                <a:t>Audio file 3</a:t>
              </a:r>
              <a:endParaRPr lang="en-US" sz="2400" dirty="0">
                <a:latin typeface="+mj-lt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290034" y="1993046"/>
            <a:ext cx="59331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>
                <a:latin typeface="+mj-lt"/>
              </a:rPr>
              <a:t>Members’ and guests speeches and </a:t>
            </a:r>
            <a:r>
              <a:rPr lang="en-US" sz="2400" b="1" u="sng" dirty="0" smtClean="0">
                <a:latin typeface="+mj-lt"/>
              </a:rPr>
              <a:t>statements</a:t>
            </a:r>
          </a:p>
          <a:p>
            <a:pPr algn="ctr"/>
            <a:r>
              <a:rPr lang="en-US" sz="2400" dirty="0" smtClean="0">
                <a:latin typeface="+mj-lt"/>
              </a:rPr>
              <a:t>Audio format, wav</a:t>
            </a:r>
            <a:endParaRPr lang="en-US" sz="2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20060" y="1993046"/>
            <a:ext cx="31112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u="sng" dirty="0" smtClean="0">
                <a:latin typeface="+mj-lt"/>
              </a:rPr>
              <a:t>Other actions</a:t>
            </a:r>
          </a:p>
          <a:p>
            <a:r>
              <a:rPr lang="en-US" sz="2400" dirty="0" smtClean="0">
                <a:latin typeface="+mj-lt"/>
              </a:rPr>
              <a:t>in text format: pdf, html</a:t>
            </a:r>
            <a:endParaRPr lang="en-US" sz="2400" dirty="0">
              <a:latin typeface="+mj-lt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164" y="3714220"/>
            <a:ext cx="19431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988" y="1017047"/>
            <a:ext cx="2226334" cy="190566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-2922" y="413011"/>
            <a:ext cx="481691" cy="64212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en-US" sz="3600" dirty="0" smtClean="0"/>
              <a:t>                  </a:t>
            </a:r>
            <a:r>
              <a:rPr lang="en-US" sz="2800" dirty="0" smtClean="0"/>
              <a:t>Departments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17779" y="544371"/>
            <a:ext cx="1272831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Agenda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217" y="514750"/>
            <a:ext cx="3474308" cy="311509"/>
            <a:chOff x="1720" y="1448703"/>
            <a:chExt cx="2187423" cy="311509"/>
          </a:xfrm>
        </p:grpSpPr>
        <p:sp>
          <p:nvSpPr>
            <p:cNvPr id="23" name="Down Arrow 22"/>
            <p:cNvSpPr/>
            <p:nvPr/>
          </p:nvSpPr>
          <p:spPr>
            <a:xfrm rot="16200000">
              <a:off x="1126603" y="697671"/>
              <a:ext cx="242455" cy="1882624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1720" y="1448703"/>
              <a:ext cx="304798" cy="311509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12880" y="1156185"/>
            <a:ext cx="3561335" cy="1813614"/>
            <a:chOff x="274" y="1919052"/>
            <a:chExt cx="3832772" cy="1813614"/>
          </a:xfrm>
        </p:grpSpPr>
        <p:sp>
          <p:nvSpPr>
            <p:cNvPr id="42" name="Down Arrow 41"/>
            <p:cNvSpPr/>
            <p:nvPr/>
          </p:nvSpPr>
          <p:spPr>
            <a:xfrm rot="16200000">
              <a:off x="549744" y="2881892"/>
              <a:ext cx="186906" cy="289346"/>
            </a:xfrm>
            <a:prstGeom prst="downArrow">
              <a:avLst/>
            </a:prstGeom>
            <a:solidFill>
              <a:srgbClr val="C0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274" y="1919052"/>
              <a:ext cx="3832772" cy="1813614"/>
              <a:chOff x="274" y="1919052"/>
              <a:chExt cx="3832772" cy="1813614"/>
            </a:xfrm>
          </p:grpSpPr>
          <p:sp>
            <p:nvSpPr>
              <p:cNvPr id="33" name="Rounded Rectangle 32"/>
              <p:cNvSpPr/>
              <p:nvPr/>
            </p:nvSpPr>
            <p:spPr>
              <a:xfrm>
                <a:off x="2853" y="1919052"/>
                <a:ext cx="488457" cy="31150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760507" y="1978340"/>
                <a:ext cx="3072539" cy="1754326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dirty="0" smtClean="0"/>
                  <a:t>Text of the bill</a:t>
                </a: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dirty="0" smtClean="0"/>
                  <a:t>Other related documents</a:t>
                </a:r>
              </a:p>
              <a:p>
                <a:pPr marL="568325" indent="-285750">
                  <a:buFont typeface="Wingdings" panose="05000000000000000000" pitchFamily="2" charset="2"/>
                  <a:buChar char="§"/>
                </a:pPr>
                <a:r>
                  <a:rPr lang="en-US" dirty="0" smtClean="0"/>
                  <a:t>Reference</a:t>
                </a:r>
              </a:p>
              <a:p>
                <a:pPr marL="568325" indent="-285750">
                  <a:buFont typeface="Wingdings" panose="05000000000000000000" pitchFamily="2" charset="2"/>
                  <a:buChar char="§"/>
                </a:pPr>
                <a:r>
                  <a:rPr lang="en-US" dirty="0" smtClean="0"/>
                  <a:t>Resolution</a:t>
                </a:r>
              </a:p>
              <a:p>
                <a:pPr marL="568325" indent="-285750">
                  <a:buFont typeface="Wingdings" panose="05000000000000000000" pitchFamily="2" charset="2"/>
                  <a:buChar char="§"/>
                </a:pPr>
                <a:r>
                  <a:rPr lang="en-US" dirty="0" smtClean="0"/>
                  <a:t>Report  </a:t>
                </a:r>
              </a:p>
              <a:p>
                <a:pPr marL="568325" indent="-285750">
                  <a:buFont typeface="Wingdings" panose="05000000000000000000" pitchFamily="2" charset="2"/>
                  <a:buChar char="§"/>
                </a:pPr>
                <a:r>
                  <a:rPr lang="en-US" dirty="0" smtClean="0"/>
                  <a:t>Etc.</a:t>
                </a:r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1720" y="2229157"/>
                <a:ext cx="488457" cy="311509"/>
              </a:xfrm>
              <a:prstGeom prst="round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1720" y="2542072"/>
                <a:ext cx="488457" cy="31150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9850" y="2849887"/>
                <a:ext cx="488457" cy="311509"/>
              </a:xfrm>
              <a:prstGeom prst="roundRect">
                <a:avLst/>
              </a:prstGeom>
              <a:solidFill>
                <a:srgbClr val="C0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Down Arrow 37"/>
              <p:cNvSpPr/>
              <p:nvPr/>
            </p:nvSpPr>
            <p:spPr>
              <a:xfrm rot="16200000">
                <a:off x="549243" y="1953134"/>
                <a:ext cx="186906" cy="289346"/>
              </a:xfrm>
              <a:prstGeom prst="downArrow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Down Arrow 38"/>
              <p:cNvSpPr/>
              <p:nvPr/>
            </p:nvSpPr>
            <p:spPr>
              <a:xfrm rot="16200000">
                <a:off x="540711" y="2244728"/>
                <a:ext cx="186906" cy="289346"/>
              </a:xfrm>
              <a:prstGeom prst="downArrow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Down Arrow 40"/>
              <p:cNvSpPr/>
              <p:nvPr/>
            </p:nvSpPr>
            <p:spPr>
              <a:xfrm rot="16200000">
                <a:off x="538432" y="2545126"/>
                <a:ext cx="186906" cy="289346"/>
              </a:xfrm>
              <a:prstGeom prst="downArrow">
                <a:avLst/>
              </a:prstGeom>
              <a:solidFill>
                <a:schemeClr val="accent3">
                  <a:lumMod val="75000"/>
                </a:schemeClr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274" y="3159100"/>
                <a:ext cx="767634" cy="311509"/>
                <a:chOff x="12122" y="2218016"/>
                <a:chExt cx="919204" cy="311509"/>
              </a:xfrm>
            </p:grpSpPr>
            <p:sp>
              <p:nvSpPr>
                <p:cNvPr id="43" name="Rounded Rectangle 42"/>
                <p:cNvSpPr/>
                <p:nvPr/>
              </p:nvSpPr>
              <p:spPr>
                <a:xfrm>
                  <a:off x="12122" y="2218016"/>
                  <a:ext cx="584903" cy="311509"/>
                </a:xfrm>
                <a:prstGeom prst="roundRect">
                  <a:avLst/>
                </a:prstGeom>
                <a:solidFill>
                  <a:srgbClr val="7030A0"/>
                </a:solidFill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Down Arrow 43"/>
                <p:cNvSpPr/>
                <p:nvPr/>
              </p:nvSpPr>
              <p:spPr>
                <a:xfrm rot="16200000">
                  <a:off x="664636" y="2216426"/>
                  <a:ext cx="186906" cy="346475"/>
                </a:xfrm>
                <a:prstGeom prst="downArrow">
                  <a:avLst/>
                </a:prstGeom>
                <a:solidFill>
                  <a:srgbClr val="7030A0"/>
                </a:soli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cxnSp>
        <p:nvCxnSpPr>
          <p:cNvPr id="54" name="Straight Connector 53"/>
          <p:cNvCxnSpPr/>
          <p:nvPr/>
        </p:nvCxnSpPr>
        <p:spPr>
          <a:xfrm>
            <a:off x="4264162" y="86627"/>
            <a:ext cx="0" cy="6771373"/>
          </a:xfrm>
          <a:prstGeom prst="line">
            <a:avLst/>
          </a:prstGeom>
          <a:ln w="158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844461" y="86626"/>
            <a:ext cx="0" cy="6771373"/>
          </a:xfrm>
          <a:prstGeom prst="line">
            <a:avLst/>
          </a:prstGeom>
          <a:ln w="158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8146" y="-6133"/>
            <a:ext cx="2894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latin typeface="+mj-lt"/>
              </a:rPr>
              <a:t>Before the meeting</a:t>
            </a:r>
            <a:endParaRPr lang="en-US" sz="2400" b="1" u="sng" dirty="0"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307865" y="8999"/>
            <a:ext cx="2788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latin typeface="+mj-lt"/>
              </a:rPr>
              <a:t>During the meeting</a:t>
            </a:r>
            <a:endParaRPr lang="en-US" sz="2400" b="1" u="sng" dirty="0"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808372" y="466639"/>
            <a:ext cx="5385713" cy="452431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6075" indent="-285750"/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Actions undertaken during the meetings</a:t>
            </a:r>
          </a:p>
          <a:p>
            <a:pPr marL="403225" lvl="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Calibri Light" panose="020F0302020204030204"/>
              </a:rPr>
              <a:t>Members’ and guests speeches and </a:t>
            </a:r>
            <a:r>
              <a:rPr lang="en-US" sz="2400" dirty="0" smtClean="0">
                <a:solidFill>
                  <a:prstClr val="black"/>
                </a:solidFill>
                <a:latin typeface="Calibri Light" panose="020F0302020204030204"/>
              </a:rPr>
              <a:t>statements:</a:t>
            </a:r>
          </a:p>
          <a:p>
            <a:pPr marL="74295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+mj-lt"/>
              </a:rPr>
              <a:t>Bill’s title</a:t>
            </a:r>
          </a:p>
          <a:p>
            <a:pPr marL="74295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+mj-lt"/>
              </a:rPr>
              <a:t>Speaker’s name</a:t>
            </a:r>
          </a:p>
          <a:p>
            <a:pPr marL="74295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+mj-lt"/>
              </a:rPr>
              <a:t>Audio file of every members’ speech </a:t>
            </a:r>
          </a:p>
          <a:p>
            <a:pPr marL="74295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+mj-lt"/>
              </a:rPr>
              <a:t>Duration the speeches </a:t>
            </a:r>
          </a:p>
          <a:p>
            <a:pPr marL="403225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prstClr val="black"/>
                </a:solidFill>
                <a:latin typeface="Calibri Light" panose="020F0302020204030204"/>
              </a:rPr>
              <a:t>Voting results:</a:t>
            </a:r>
          </a:p>
          <a:p>
            <a:pPr marL="6858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prstClr val="black"/>
                </a:solidFill>
                <a:latin typeface="Calibri Light" panose="020F0302020204030204"/>
              </a:rPr>
              <a:t>Short form of voting results</a:t>
            </a:r>
          </a:p>
          <a:p>
            <a:pPr marL="6858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prstClr val="black"/>
                </a:solidFill>
                <a:latin typeface="Calibri Light" panose="020F0302020204030204"/>
              </a:rPr>
              <a:t>Roll-call voting record</a:t>
            </a:r>
          </a:p>
          <a:p>
            <a:pPr marL="6858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prstClr val="black"/>
                </a:solidFill>
                <a:latin typeface="Calibri Light" panose="020F0302020204030204"/>
              </a:rPr>
              <a:t>Proposal</a:t>
            </a:r>
          </a:p>
          <a:p>
            <a:pPr marL="403225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prstClr val="black"/>
                </a:solidFill>
                <a:latin typeface="Calibri Light" panose="020F0302020204030204"/>
              </a:rPr>
              <a:t>ID</a:t>
            </a:r>
            <a:r>
              <a:rPr lang="en-US" sz="2400" dirty="0">
                <a:solidFill>
                  <a:prstClr val="black"/>
                </a:solidFill>
                <a:latin typeface="Calibri Light" panose="020F0302020204030204"/>
              </a:rPr>
              <a:t>: date, meeting </a:t>
            </a:r>
            <a:r>
              <a:rPr lang="en-US" sz="2400" dirty="0" smtClean="0">
                <a:solidFill>
                  <a:prstClr val="black"/>
                </a:solidFill>
                <a:latin typeface="Calibri Light" panose="020F0302020204030204"/>
              </a:rPr>
              <a:t>number</a:t>
            </a:r>
            <a:endParaRPr lang="en-US" sz="24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497694" y="2969799"/>
            <a:ext cx="2128540" cy="2034630"/>
            <a:chOff x="5339750" y="3263324"/>
            <a:chExt cx="2128540" cy="2034630"/>
          </a:xfrm>
        </p:grpSpPr>
        <p:sp>
          <p:nvSpPr>
            <p:cNvPr id="56" name="Down Arrow 55"/>
            <p:cNvSpPr/>
            <p:nvPr/>
          </p:nvSpPr>
          <p:spPr>
            <a:xfrm>
              <a:off x="5339750" y="3271228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Down Arrow 56"/>
            <p:cNvSpPr/>
            <p:nvPr/>
          </p:nvSpPr>
          <p:spPr>
            <a:xfrm>
              <a:off x="5494393" y="3272687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Down Arrow 57"/>
            <p:cNvSpPr/>
            <p:nvPr/>
          </p:nvSpPr>
          <p:spPr>
            <a:xfrm>
              <a:off x="5647356" y="3282863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Down Arrow 60"/>
            <p:cNvSpPr/>
            <p:nvPr/>
          </p:nvSpPr>
          <p:spPr>
            <a:xfrm>
              <a:off x="5801999" y="3284322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Down Arrow 61"/>
            <p:cNvSpPr/>
            <p:nvPr/>
          </p:nvSpPr>
          <p:spPr>
            <a:xfrm>
              <a:off x="5957551" y="3270847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Down Arrow 62"/>
            <p:cNvSpPr/>
            <p:nvPr/>
          </p:nvSpPr>
          <p:spPr>
            <a:xfrm>
              <a:off x="6112194" y="3272306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Down Arrow 63"/>
            <p:cNvSpPr/>
            <p:nvPr/>
          </p:nvSpPr>
          <p:spPr>
            <a:xfrm>
              <a:off x="6265157" y="3263324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Down Arrow 64"/>
            <p:cNvSpPr/>
            <p:nvPr/>
          </p:nvSpPr>
          <p:spPr>
            <a:xfrm>
              <a:off x="6419800" y="3264783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Down Arrow 65"/>
            <p:cNvSpPr/>
            <p:nvPr/>
          </p:nvSpPr>
          <p:spPr>
            <a:xfrm>
              <a:off x="6568293" y="3272826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Down Arrow 66"/>
            <p:cNvSpPr/>
            <p:nvPr/>
          </p:nvSpPr>
          <p:spPr>
            <a:xfrm>
              <a:off x="6722936" y="3274285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Down Arrow 67"/>
            <p:cNvSpPr/>
            <p:nvPr/>
          </p:nvSpPr>
          <p:spPr>
            <a:xfrm>
              <a:off x="6877984" y="3280931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Down Arrow 68"/>
            <p:cNvSpPr/>
            <p:nvPr/>
          </p:nvSpPr>
          <p:spPr>
            <a:xfrm>
              <a:off x="7032627" y="3282390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Down Arrow 69"/>
            <p:cNvSpPr/>
            <p:nvPr/>
          </p:nvSpPr>
          <p:spPr>
            <a:xfrm>
              <a:off x="7189161" y="3272956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Down Arrow 70"/>
            <p:cNvSpPr/>
            <p:nvPr/>
          </p:nvSpPr>
          <p:spPr>
            <a:xfrm>
              <a:off x="7343804" y="3274415"/>
              <a:ext cx="124486" cy="20136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Down Arrow 76"/>
          <p:cNvSpPr/>
          <p:nvPr/>
        </p:nvSpPr>
        <p:spPr>
          <a:xfrm>
            <a:off x="1862084" y="2977322"/>
            <a:ext cx="372277" cy="20345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Down Arrow 77"/>
          <p:cNvSpPr/>
          <p:nvPr/>
        </p:nvSpPr>
        <p:spPr>
          <a:xfrm>
            <a:off x="3812937" y="898499"/>
            <a:ext cx="372277" cy="40849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2178691" y="5881893"/>
            <a:ext cx="2021497" cy="7749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+mj-lt"/>
                <a:hlinkClick r:id="rId3"/>
              </a:rPr>
              <a:t>E-Verbatim record</a:t>
            </a:r>
            <a:endParaRPr lang="en-US" sz="2400" b="1" dirty="0">
              <a:latin typeface="+mj-lt"/>
            </a:endParaRPr>
          </a:p>
        </p:txBody>
      </p:sp>
      <p:sp>
        <p:nvSpPr>
          <p:cNvPr id="80" name="Down Arrow 79"/>
          <p:cNvSpPr/>
          <p:nvPr/>
        </p:nvSpPr>
        <p:spPr>
          <a:xfrm rot="3239626">
            <a:off x="3767985" y="5254221"/>
            <a:ext cx="286101" cy="7992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Down Arrow 80"/>
          <p:cNvSpPr/>
          <p:nvPr/>
        </p:nvSpPr>
        <p:spPr>
          <a:xfrm rot="19805685">
            <a:off x="5166458" y="5417172"/>
            <a:ext cx="244163" cy="5018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5138712" y="5673793"/>
            <a:ext cx="2469785" cy="119110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  <a:hlinkClick r:id="rId4"/>
              </a:rPr>
              <a:t>E-minutes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6" name="Rounded Rectangle 75"/>
          <p:cNvSpPr/>
          <p:nvPr/>
        </p:nvSpPr>
        <p:spPr>
          <a:xfrm rot="5400000">
            <a:off x="6026816" y="-551833"/>
            <a:ext cx="487813" cy="11615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600" dirty="0" smtClean="0"/>
              <a:t>DATABASE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918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" y="663941"/>
            <a:ext cx="9848975" cy="61746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25267" y="1471331"/>
            <a:ext cx="21788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C</a:t>
            </a:r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hairman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of </a:t>
            </a:r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the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meeting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627262" y="2188028"/>
            <a:ext cx="2000250" cy="2286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7" idx="3"/>
          </p:cNvCxnSpPr>
          <p:nvPr/>
        </p:nvCxnSpPr>
        <p:spPr>
          <a:xfrm flipV="1">
            <a:off x="7627512" y="2001129"/>
            <a:ext cx="2497755" cy="30119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167554" y="487192"/>
            <a:ext cx="2024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+mj-lt"/>
              </a:rPr>
              <a:t>Place and date of the meeting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94067" y="1383618"/>
            <a:ext cx="2872940" cy="468675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11" idx="3"/>
          </p:cNvCxnSpPr>
          <p:nvPr/>
        </p:nvCxnSpPr>
        <p:spPr>
          <a:xfrm flipV="1">
            <a:off x="6267007" y="1220803"/>
            <a:ext cx="4032024" cy="397153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4" y="62975"/>
            <a:ext cx="12191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E-minutes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449189" y="2579443"/>
            <a:ext cx="2872940" cy="468675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16" idx="3"/>
          </p:cNvCxnSpPr>
          <p:nvPr/>
        </p:nvCxnSpPr>
        <p:spPr>
          <a:xfrm flipV="1">
            <a:off x="6322129" y="2695229"/>
            <a:ext cx="3764226" cy="118552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Brace 3"/>
          <p:cNvSpPr/>
          <p:nvPr/>
        </p:nvSpPr>
        <p:spPr>
          <a:xfrm>
            <a:off x="9849058" y="3239311"/>
            <a:ext cx="237297" cy="758757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229794" y="3048118"/>
            <a:ext cx="2024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+mj-lt"/>
              </a:rPr>
              <a:t>Attendance registration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49058" y="2464396"/>
            <a:ext cx="2241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latin typeface="+mj-lt"/>
              </a:rPr>
              <a:t> 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List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of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guests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Right Brace 19"/>
          <p:cNvSpPr/>
          <p:nvPr/>
        </p:nvSpPr>
        <p:spPr>
          <a:xfrm>
            <a:off x="9828738" y="4028549"/>
            <a:ext cx="315891" cy="624732"/>
          </a:xfrm>
          <a:prstGeom prst="rightBrace">
            <a:avLst>
              <a:gd name="adj1" fmla="val 8333"/>
              <a:gd name="adj2" fmla="val 46748"/>
            </a:avLst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0029064" y="3825228"/>
            <a:ext cx="2241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+mj-lt"/>
              </a:rPr>
              <a:t>  Debates &amp; voting results about agenda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Right Brace 22"/>
          <p:cNvSpPr/>
          <p:nvPr/>
        </p:nvSpPr>
        <p:spPr>
          <a:xfrm>
            <a:off x="9837572" y="4695651"/>
            <a:ext cx="329981" cy="2142893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967706" y="5515080"/>
            <a:ext cx="202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Agenda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6772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7" y="663941"/>
            <a:ext cx="9771327" cy="617460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" y="62975"/>
            <a:ext cx="12191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E-minutes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Right Brace 28"/>
          <p:cNvSpPr/>
          <p:nvPr/>
        </p:nvSpPr>
        <p:spPr>
          <a:xfrm>
            <a:off x="9810234" y="2880986"/>
            <a:ext cx="348374" cy="2367419"/>
          </a:xfrm>
          <a:prstGeom prst="rightBrace">
            <a:avLst>
              <a:gd name="adj1" fmla="val 8333"/>
              <a:gd name="adj2" fmla="val 46748"/>
            </a:avLst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984421" y="3286609"/>
            <a:ext cx="2241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latin typeface="+mj-lt"/>
              </a:rPr>
              <a:t> 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List of 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guest: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n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ame, occupation, etc.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175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" y="581734"/>
            <a:ext cx="9889033" cy="627626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" y="62975"/>
            <a:ext cx="12191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E-minutes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238" y="623533"/>
            <a:ext cx="438211" cy="40010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0279551" y="623533"/>
            <a:ext cx="18413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→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 List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of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speakers participating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in the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debate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0238" y="2292086"/>
            <a:ext cx="381053" cy="381053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0208429" y="2193193"/>
            <a:ext cx="1841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+mj-lt"/>
              </a:rPr>
              <a:t>→</a:t>
            </a:r>
            <a:r>
              <a:rPr lang="en-US" sz="2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Voting results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0238" y="3354677"/>
            <a:ext cx="2051100" cy="340967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10065125" y="3762853"/>
            <a:ext cx="18413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+mj-lt"/>
              </a:rPr>
              <a:t>↓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+mj-lt"/>
              </a:rPr>
              <a:t>The text and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related documents of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the bill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102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735"/>
            <a:ext cx="9732659" cy="627626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" y="62975"/>
            <a:ext cx="12191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E-minutes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138" y="744139"/>
            <a:ext cx="358171" cy="2591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279551" y="623533"/>
            <a:ext cx="1841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→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 The link to the audio file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138" y="1633487"/>
            <a:ext cx="304826" cy="25910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294023" y="1484685"/>
            <a:ext cx="18413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→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 The text version of the speech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45074" y="2830882"/>
            <a:ext cx="6447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xx:xx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352620" y="2793304"/>
            <a:ext cx="18413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→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 Duration of the speech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965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6" y="581735"/>
            <a:ext cx="9682410" cy="627626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" y="62975"/>
            <a:ext cx="12191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E-minutes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07546" y="2755037"/>
            <a:ext cx="259301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5425" indent="-225425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12:05 → time of vote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Proposal of vote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Yes		103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		  0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Abstain	  0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 voted	  1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Total	104</a:t>
            </a:r>
          </a:p>
          <a:p>
            <a:pPr marL="225425" indent="-225425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 </a:t>
            </a:r>
            <a:r>
              <a:rPr lang="en-US" sz="22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→</a:t>
            </a:r>
            <a:r>
              <a:rPr lang="en-US" sz="2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Adopted</a:t>
            </a:r>
            <a:endParaRPr lang="en-US" sz="22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Bent Arrow 1"/>
          <p:cNvSpPr/>
          <p:nvPr/>
        </p:nvSpPr>
        <p:spPr>
          <a:xfrm rot="5400000">
            <a:off x="10083827" y="2092222"/>
            <a:ext cx="374905" cy="1127468"/>
          </a:xfrm>
          <a:prstGeom prst="bentArrow">
            <a:avLst>
              <a:gd name="adj1" fmla="val 25000"/>
              <a:gd name="adj2" fmla="val 15411"/>
              <a:gd name="adj3" fmla="val 25000"/>
              <a:gd name="adj4" fmla="val 4375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823914" y="1771238"/>
            <a:ext cx="2263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</a:rPr>
              <a:t>Vote </a:t>
            </a: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Details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6317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84323" y="-380999"/>
            <a:ext cx="37784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4538" indent="-461963">
              <a:buFont typeface="Arial" panose="020B0604020202020204" pitchFamily="34" charset="0"/>
              <a:buChar char="•"/>
            </a:pPr>
            <a:endParaRPr lang="en-US" sz="3600" dirty="0" smtClean="0">
              <a:latin typeface="+mj-lt"/>
            </a:endParaRPr>
          </a:p>
          <a:p>
            <a:pPr marL="1025525" indent="-742950">
              <a:buFont typeface="+mj-lt"/>
              <a:buAutoNum type="arabicPeriod"/>
            </a:pPr>
            <a:r>
              <a:rPr lang="en-US" sz="3600" dirty="0" smtClean="0">
                <a:latin typeface="+mj-lt"/>
              </a:rPr>
              <a:t>Quickness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685" y="77699"/>
            <a:ext cx="9021315" cy="6768186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557349" y="4682309"/>
            <a:ext cx="1565148" cy="1557866"/>
          </a:xfrm>
          <a:prstGeom prst="wedgeEllipseCallout">
            <a:avLst>
              <a:gd name="adj1" fmla="val 658699"/>
              <a:gd name="adj2" fmla="val 673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16:21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1085923" y="2415498"/>
            <a:ext cx="508000" cy="218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16192" y="821266"/>
            <a:ext cx="1768208" cy="151182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Real 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time report</a:t>
            </a:r>
          </a:p>
        </p:txBody>
      </p:sp>
    </p:spTree>
    <p:extLst>
      <p:ext uri="{BB962C8B-B14F-4D97-AF65-F5344CB8AC3E}">
        <p14:creationId xmlns:p14="http://schemas.microsoft.com/office/powerpoint/2010/main" val="236318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84323" y="-380999"/>
            <a:ext cx="37784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4538" indent="-461963">
              <a:buFont typeface="Arial" panose="020B0604020202020204" pitchFamily="34" charset="0"/>
              <a:buChar char="•"/>
            </a:pPr>
            <a:endParaRPr lang="en-US" sz="3600" dirty="0" smtClean="0">
              <a:latin typeface="+mj-lt"/>
            </a:endParaRPr>
          </a:p>
          <a:p>
            <a:pPr marL="1025525" indent="-742950">
              <a:buFont typeface="+mj-lt"/>
              <a:buAutoNum type="arabicPeriod"/>
            </a:pPr>
            <a:r>
              <a:rPr lang="en-US" sz="3600" dirty="0" smtClean="0">
                <a:latin typeface="+mj-lt"/>
              </a:rPr>
              <a:t>Quickness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685" y="77699"/>
            <a:ext cx="9021315" cy="6768186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557349" y="4682309"/>
            <a:ext cx="1565148" cy="1557866"/>
          </a:xfrm>
          <a:prstGeom prst="wedgeEllipseCallout">
            <a:avLst>
              <a:gd name="adj1" fmla="val 661084"/>
              <a:gd name="adj2" fmla="val 685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16:26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1085923" y="2415498"/>
            <a:ext cx="508000" cy="218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16192" y="821266"/>
            <a:ext cx="1768208" cy="151182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Real 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time report</a:t>
            </a:r>
          </a:p>
        </p:txBody>
      </p:sp>
    </p:spTree>
    <p:extLst>
      <p:ext uri="{BB962C8B-B14F-4D97-AF65-F5344CB8AC3E}">
        <p14:creationId xmlns:p14="http://schemas.microsoft.com/office/powerpoint/2010/main" val="67768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84323" y="-380999"/>
            <a:ext cx="37784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4538" indent="-461963">
              <a:buFont typeface="Arial" panose="020B0604020202020204" pitchFamily="34" charset="0"/>
              <a:buChar char="•"/>
            </a:pPr>
            <a:endParaRPr lang="en-US" sz="3600" dirty="0" smtClean="0">
              <a:latin typeface="+mj-lt"/>
            </a:endParaRPr>
          </a:p>
          <a:p>
            <a:pPr marL="1025525" indent="-742950">
              <a:buFont typeface="+mj-lt"/>
              <a:buAutoNum type="arabicPeriod"/>
            </a:pPr>
            <a:r>
              <a:rPr lang="en-US" sz="3600" dirty="0" smtClean="0">
                <a:latin typeface="+mj-lt"/>
              </a:rPr>
              <a:t>Quickness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685" y="38300"/>
            <a:ext cx="9021314" cy="6768185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557349" y="4682309"/>
            <a:ext cx="1565148" cy="1557866"/>
          </a:xfrm>
          <a:prstGeom prst="wedgeEllipseCallout">
            <a:avLst>
              <a:gd name="adj1" fmla="val 658699"/>
              <a:gd name="adj2" fmla="val 67345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16:33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1085923" y="2415498"/>
            <a:ext cx="508000" cy="218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16192" y="821266"/>
            <a:ext cx="1768208" cy="151182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Real 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time report</a:t>
            </a:r>
          </a:p>
        </p:txBody>
      </p:sp>
    </p:spTree>
    <p:extLst>
      <p:ext uri="{BB962C8B-B14F-4D97-AF65-F5344CB8AC3E}">
        <p14:creationId xmlns:p14="http://schemas.microsoft.com/office/powerpoint/2010/main" val="118532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9920203" y="1060534"/>
            <a:ext cx="1501417" cy="13832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+mj-lt"/>
                <a:hlinkClick r:id="rId3"/>
              </a:rPr>
              <a:t>E-minutes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362805" y="3759694"/>
            <a:ext cx="3046729" cy="3093445"/>
            <a:chOff x="9145271" y="3121280"/>
            <a:chExt cx="3046729" cy="309344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5271" y="3121280"/>
              <a:ext cx="3046729" cy="3093445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3132" y="3414635"/>
              <a:ext cx="2143125" cy="2143125"/>
            </a:xfrm>
            <a:prstGeom prst="rect">
              <a:avLst/>
            </a:prstGeom>
          </p:spPr>
        </p:pic>
      </p:grpSp>
      <p:sp>
        <p:nvSpPr>
          <p:cNvPr id="26" name="Oval 25"/>
          <p:cNvSpPr/>
          <p:nvPr/>
        </p:nvSpPr>
        <p:spPr>
          <a:xfrm>
            <a:off x="62376" y="2519654"/>
            <a:ext cx="1501417" cy="13832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62217" y="730629"/>
            <a:ext cx="7463599" cy="563231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Quickness: </a:t>
            </a:r>
            <a:r>
              <a:rPr lang="en-US" sz="2400" b="1" i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Real time report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Accuracy: </a:t>
            </a:r>
            <a:r>
              <a:rPr lang="en-US" sz="2400" b="1" i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High accuracy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400" dirty="0" smtClean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400" dirty="0" smtClean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400" dirty="0" smtClean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endParaRPr lang="en-US" sz="2400" dirty="0" smtClean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-156039"/>
            <a:ext cx="120913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algn="ctr">
              <a:lnSpc>
                <a:spcPct val="150000"/>
              </a:lnSpc>
            </a:pPr>
            <a:r>
              <a:rPr lang="en-US" sz="2800" dirty="0" smtClean="0">
                <a:latin typeface="+mj-lt"/>
              </a:rPr>
              <a:t>The </a:t>
            </a:r>
            <a:r>
              <a:rPr lang="en-US" sz="2800" dirty="0" smtClean="0">
                <a:latin typeface="+mj-lt"/>
              </a:rPr>
              <a:t>method </a:t>
            </a:r>
            <a:r>
              <a:rPr lang="en-US" sz="2800" dirty="0">
                <a:latin typeface="+mj-lt"/>
              </a:rPr>
              <a:t>satisfies </a:t>
            </a:r>
            <a:r>
              <a:rPr lang="en-US" sz="2800" dirty="0" smtClean="0">
                <a:latin typeface="+mj-lt"/>
              </a:rPr>
              <a:t>the requirements </a:t>
            </a:r>
            <a:r>
              <a:rPr lang="en-US" sz="2800" dirty="0">
                <a:latin typeface="+mj-lt"/>
              </a:rPr>
              <a:t>of publishing parliamentary </a:t>
            </a:r>
            <a:r>
              <a:rPr lang="en-US" sz="2800" dirty="0" smtClean="0">
                <a:latin typeface="+mj-lt"/>
              </a:rPr>
              <a:t>proceedings</a:t>
            </a:r>
            <a:endParaRPr lang="en-US" sz="3200" dirty="0">
              <a:latin typeface="+mj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53892" y="1035744"/>
            <a:ext cx="1501417" cy="13832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+mj-lt"/>
              </a:rPr>
              <a:t>Real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time report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428" y="2528990"/>
            <a:ext cx="1933575" cy="14001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77684" y="2245947"/>
            <a:ext cx="717779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0238" indent="-347663">
              <a:lnSpc>
                <a:spcPct val="150000"/>
              </a:lnSpc>
              <a:buFont typeface="+mj-lt"/>
              <a:buAutoNum type="arabicPeriod" startAt="4"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Effectiveness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20565" y="3196120"/>
            <a:ext cx="7628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404813">
              <a:lnSpc>
                <a:spcPct val="150000"/>
              </a:lnSpc>
              <a:buFont typeface="+mj-lt"/>
              <a:buAutoNum type="arabicPeriod" startAt="6"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Ability to create a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variety form of report </a:t>
            </a:r>
            <a:endParaRPr lang="en-US" sz="24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66621" y="2741489"/>
            <a:ext cx="717779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0238" indent="-347663">
              <a:lnSpc>
                <a:spcPct val="150000"/>
              </a:lnSpc>
              <a:buFont typeface="+mj-lt"/>
              <a:buAutoNum type="arabicPeriod" startAt="5"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Easy scan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32238" y="5184115"/>
            <a:ext cx="7609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9775" indent="-457200">
              <a:lnSpc>
                <a:spcPct val="150000"/>
              </a:lnSpc>
              <a:buFont typeface="+mj-lt"/>
              <a:buAutoNum type="arabicPeriod" startAt="8"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bility to confirm the reports with </a:t>
            </a:r>
            <a:r>
              <a:rPr lang="en-US" sz="2400" b="1" i="1" dirty="0" smtClean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electronic signature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55973" y="1726433"/>
            <a:ext cx="717779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0238" indent="-347663">
              <a:lnSpc>
                <a:spcPct val="150000"/>
              </a:lnSpc>
              <a:buFont typeface="+mj-lt"/>
              <a:buAutoNum type="arabicPeriod" startAt="3"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Completeness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32238" y="4186542"/>
            <a:ext cx="853077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9775" indent="-457200">
              <a:lnSpc>
                <a:spcPct val="150000"/>
              </a:lnSpc>
              <a:buFont typeface="+mj-lt"/>
              <a:buAutoNum type="arabicPeriod" startAt="7"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Best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method for individuals who are visually </a:t>
            </a: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impaired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2377" y="3986642"/>
            <a:ext cx="1501417" cy="13832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+mj-lt"/>
              </a:rPr>
              <a:t>FULL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84088" y="5453356"/>
            <a:ext cx="1501417" cy="13832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+mj-lt"/>
              </a:rPr>
              <a:t>0 staff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990666" y="2484676"/>
            <a:ext cx="1501417" cy="138325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+mj-lt"/>
              </a:rPr>
              <a:t>E-verbatim records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127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4" grpId="0"/>
      <p:bldP spid="17" grpId="0"/>
      <p:bldP spid="15" grpId="0"/>
      <p:bldP spid="22" grpId="0"/>
      <p:bldP spid="13" grpId="0"/>
      <p:bldP spid="19" grpId="0"/>
      <p:bldP spid="28" grpId="0" animBg="1"/>
      <p:bldP spid="30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1"/>
            <a:ext cx="12192000" cy="729430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   </a:t>
            </a:r>
            <a:r>
              <a:rPr lang="en-US" sz="4000" dirty="0" smtClean="0">
                <a:latin typeface="+mj-lt"/>
              </a:rPr>
              <a:t>The method and the system have been described in …</a:t>
            </a:r>
            <a:r>
              <a:rPr lang="en-US" sz="4000" b="1" dirty="0" smtClean="0">
                <a:latin typeface="+mj-lt"/>
              </a:rPr>
              <a:t>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"/>
            </a:pPr>
            <a:r>
              <a:rPr lang="en-US" sz="2400" dirty="0" smtClean="0">
                <a:latin typeface="+mj-lt"/>
              </a:rPr>
              <a:t>World </a:t>
            </a:r>
            <a:r>
              <a:rPr lang="en-US" sz="2400" dirty="0">
                <a:latin typeface="+mj-lt"/>
              </a:rPr>
              <a:t>e-Parliament Conference </a:t>
            </a:r>
            <a:r>
              <a:rPr lang="en-US" sz="2400" dirty="0" smtClean="0">
                <a:latin typeface="+mj-lt"/>
              </a:rPr>
              <a:t>2014:  </a:t>
            </a:r>
            <a:r>
              <a:rPr lang="en-US" sz="2400" dirty="0">
                <a:latin typeface="+mj-lt"/>
              </a:rPr>
              <a:t>"</a:t>
            </a:r>
            <a:r>
              <a:rPr lang="en-US" sz="2400" b="1" i="1" dirty="0">
                <a:latin typeface="+mj-lt"/>
              </a:rPr>
              <a:t>Lessons learned and future </a:t>
            </a:r>
            <a:r>
              <a:rPr lang="en-US" sz="2400" b="1" i="1" dirty="0" smtClean="0">
                <a:latin typeface="+mj-lt"/>
              </a:rPr>
              <a:t>horizons</a:t>
            </a:r>
            <a:r>
              <a:rPr lang="en-US" sz="2400" dirty="0" smtClean="0">
                <a:latin typeface="+mj-lt"/>
              </a:rPr>
              <a:t>“</a:t>
            </a:r>
          </a:p>
          <a:p>
            <a:pPr algn="ctr">
              <a:lnSpc>
                <a:spcPct val="150000"/>
              </a:lnSpc>
            </a:pPr>
            <a:r>
              <a:rPr lang="en-US" sz="1600" i="1" dirty="0">
                <a:latin typeface="+mj-lt"/>
              </a:rPr>
              <a:t>Seoul</a:t>
            </a:r>
            <a:r>
              <a:rPr lang="en-US" sz="1600" i="1" dirty="0" smtClean="0">
                <a:latin typeface="+mj-lt"/>
              </a:rPr>
              <a:t>, 8-10 </a:t>
            </a:r>
            <a:r>
              <a:rPr lang="en-US" sz="1600" i="1" dirty="0">
                <a:latin typeface="+mj-lt"/>
              </a:rPr>
              <a:t>May, 2014 </a:t>
            </a:r>
            <a:endParaRPr lang="en-US" sz="1600" i="1" dirty="0" smtClean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US" sz="2400" u="sng" dirty="0" smtClean="0">
                <a:solidFill>
                  <a:srgbClr val="0070C0"/>
                </a:solidFill>
                <a:latin typeface="+mj-lt"/>
                <a:hlinkClick r:id="rId4"/>
              </a:rPr>
              <a:t>http</a:t>
            </a:r>
            <a:r>
              <a:rPr lang="en-US" sz="2400" u="sng" dirty="0">
                <a:solidFill>
                  <a:srgbClr val="0070C0"/>
                </a:solidFill>
                <a:latin typeface="+mj-lt"/>
                <a:hlinkClick r:id="rId4"/>
              </a:rPr>
              <a:t>://</a:t>
            </a:r>
            <a:r>
              <a:rPr lang="en-US" sz="2400" u="sng" dirty="0" smtClean="0">
                <a:solidFill>
                  <a:srgbClr val="0070C0"/>
                </a:solidFill>
                <a:latin typeface="+mj-lt"/>
                <a:hlinkClick r:id="rId4"/>
              </a:rPr>
              <a:t>wepc2014.files.wordpress.com/2014/05/hasanov1.pdf</a:t>
            </a:r>
            <a:endParaRPr lang="en-US" sz="2400" u="sng" dirty="0" smtClean="0">
              <a:solidFill>
                <a:srgbClr val="0070C0"/>
              </a:solidFill>
              <a:latin typeface="+mj-lt"/>
            </a:endParaRP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"/>
            </a:pPr>
            <a:endParaRPr lang="en-US" sz="2400" u="sng" dirty="0" smtClean="0">
              <a:solidFill>
                <a:srgbClr val="0070C0"/>
              </a:solidFill>
              <a:latin typeface="+mj-lt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"/>
            </a:pPr>
            <a:r>
              <a:rPr lang="en-US" sz="2400" dirty="0">
                <a:latin typeface="+mj-lt"/>
              </a:rPr>
              <a:t>ECPRD Seminar "Area of Interest ICT in </a:t>
            </a:r>
            <a:r>
              <a:rPr lang="en-US" sz="2400" dirty="0" smtClean="0">
                <a:latin typeface="+mj-lt"/>
              </a:rPr>
              <a:t>Parliaments“: "</a:t>
            </a:r>
            <a:r>
              <a:rPr lang="en-US" sz="2400" b="1" i="1" dirty="0">
                <a:latin typeface="+mj-lt"/>
              </a:rPr>
              <a:t>Sharing Experiences and Solutions for an ICT Based Parliament</a:t>
            </a:r>
            <a:r>
              <a:rPr lang="en-US" sz="2400" dirty="0">
                <a:latin typeface="+mj-lt"/>
              </a:rPr>
              <a:t>" </a:t>
            </a:r>
            <a:endParaRPr lang="en-US" sz="2400" dirty="0" smtClean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US" sz="1600" i="1" dirty="0" smtClean="0">
                <a:latin typeface="+mj-lt"/>
              </a:rPr>
              <a:t>Baku</a:t>
            </a:r>
            <a:r>
              <a:rPr lang="en-US" sz="1600" i="1" dirty="0">
                <a:latin typeface="+mj-lt"/>
              </a:rPr>
              <a:t>, November 28-29, </a:t>
            </a:r>
            <a:r>
              <a:rPr lang="en-US" sz="1600" i="1" dirty="0" smtClean="0">
                <a:latin typeface="+mj-lt"/>
              </a:rPr>
              <a:t>2013</a:t>
            </a:r>
            <a:endParaRPr lang="en-US" sz="1600" i="1" dirty="0"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US" sz="2400" u="sng" dirty="0" smtClean="0">
                <a:solidFill>
                  <a:srgbClr val="0070C0"/>
                </a:solidFill>
                <a:latin typeface="+mj-lt"/>
                <a:hlinkClick r:id="rId5"/>
              </a:rPr>
              <a:t>http</a:t>
            </a:r>
            <a:r>
              <a:rPr lang="en-US" sz="2400" u="sng" dirty="0">
                <a:solidFill>
                  <a:srgbClr val="0070C0"/>
                </a:solidFill>
                <a:latin typeface="+mj-lt"/>
                <a:hlinkClick r:id="rId5"/>
              </a:rPr>
              <a:t>://www.meclis.az/ecprd2013/DOC/2_Nov_28_AZ_Shahin </a:t>
            </a:r>
            <a:r>
              <a:rPr lang="en-US" sz="2400" u="sng" dirty="0" smtClean="0">
                <a:solidFill>
                  <a:srgbClr val="0070C0"/>
                </a:solidFill>
                <a:latin typeface="+mj-lt"/>
                <a:hlinkClick r:id="rId5"/>
              </a:rPr>
              <a:t>Hasanov.pptx</a:t>
            </a:r>
            <a:endParaRPr lang="en-US" sz="2400" u="sng" dirty="0" smtClean="0">
              <a:solidFill>
                <a:srgbClr val="0070C0"/>
              </a:solidFill>
              <a:latin typeface="+mj-lt"/>
            </a:endParaRP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"/>
            </a:pPr>
            <a:endParaRPr lang="en-US" sz="2400" u="sng" dirty="0">
              <a:solidFill>
                <a:srgbClr val="0070C0"/>
              </a:solidFill>
              <a:latin typeface="+mj-lt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"/>
            </a:pPr>
            <a:r>
              <a:rPr lang="en-US" sz="2400" dirty="0" smtClean="0">
                <a:latin typeface="+mj-lt"/>
              </a:rPr>
              <a:t>We  made special website devoted the method:</a:t>
            </a:r>
          </a:p>
          <a:p>
            <a:pPr algn="ctr">
              <a:lnSpc>
                <a:spcPct val="150000"/>
              </a:lnSpc>
            </a:pPr>
            <a:r>
              <a:rPr lang="en-US" sz="2400" u="sng" dirty="0">
                <a:solidFill>
                  <a:srgbClr val="0070C0"/>
                </a:solidFill>
                <a:latin typeface="+mj-lt"/>
                <a:hlinkClick r:id="rId6"/>
              </a:rPr>
              <a:t>http://</a:t>
            </a:r>
            <a:r>
              <a:rPr lang="en-US" sz="2400" u="sng" dirty="0" smtClean="0">
                <a:solidFill>
                  <a:srgbClr val="0070C0"/>
                </a:solidFill>
                <a:latin typeface="+mj-lt"/>
                <a:hlinkClick r:id="rId6"/>
              </a:rPr>
              <a:t>meclis.az/software</a:t>
            </a:r>
            <a:endParaRPr lang="en-US" sz="2400" u="sng" dirty="0">
              <a:solidFill>
                <a:srgbClr val="0070C0"/>
              </a:solidFill>
              <a:latin typeface="+mj-lt"/>
            </a:endParaRPr>
          </a:p>
          <a:p>
            <a:pPr algn="ctr">
              <a:lnSpc>
                <a:spcPct val="150000"/>
              </a:lnSpc>
            </a:pPr>
            <a:endParaRPr lang="en-US" sz="2400" u="sng" dirty="0" smtClean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2741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342611"/>
            <a:ext cx="121180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400" dirty="0" smtClean="0">
              <a:solidFill>
                <a:schemeClr val="bg1"/>
              </a:solidFill>
            </a:endParaRPr>
          </a:p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THANKS FOR YOUR  KIND ATTENTION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98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7109</TotalTime>
  <Words>790</Words>
  <Application>Microsoft Office PowerPoint</Application>
  <PresentationFormat>Widescreen</PresentationFormat>
  <Paragraphs>215</Paragraphs>
  <Slides>23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Shahin Hasanov</dc:creator>
  <cp:lastModifiedBy>Shahin Hasanov</cp:lastModifiedBy>
  <cp:revision>489</cp:revision>
  <dcterms:created xsi:type="dcterms:W3CDTF">2014-03-30T03:33:21Z</dcterms:created>
  <dcterms:modified xsi:type="dcterms:W3CDTF">2014-06-05T05:03:53Z</dcterms:modified>
</cp:coreProperties>
</file>