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3" r:id="rId3"/>
    <p:sldId id="285" r:id="rId4"/>
    <p:sldId id="264" r:id="rId5"/>
    <p:sldId id="273" r:id="rId6"/>
    <p:sldId id="274" r:id="rId7"/>
    <p:sldId id="286" r:id="rId8"/>
    <p:sldId id="277" r:id="rId9"/>
    <p:sldId id="283" r:id="rId10"/>
    <p:sldId id="279" r:id="rId11"/>
    <p:sldId id="280" r:id="rId12"/>
    <p:sldId id="282" r:id="rId13"/>
    <p:sldId id="284" r:id="rId14"/>
    <p:sldId id="27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0000"/>
    <a:srgbClr val="7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85" autoAdjust="0"/>
    <p:restoredTop sz="94660"/>
  </p:normalViewPr>
  <p:slideViewPr>
    <p:cSldViewPr snapToGrid="0" showGuides="1">
      <p:cViewPr varScale="1">
        <p:scale>
          <a:sx n="125" d="100"/>
          <a:sy n="125" d="100"/>
        </p:scale>
        <p:origin x="126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8F062-C966-47C6-ADC6-59C2FF2279DC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4B470-5946-4FB5-9267-8124417FD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60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432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8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2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01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13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769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39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61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75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2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61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B8EB7-66CF-4A83-9A3A-38DE4A82AD3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2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563441" y="1438654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74173" y="228167"/>
            <a:ext cx="8143512" cy="108538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Some of examples on visualization of parliamentary data</a:t>
            </a:r>
          </a:p>
          <a:p>
            <a:endParaRPr lang="lt-LT" sz="2400" dirty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925" y="1545086"/>
            <a:ext cx="6657549" cy="441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4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00758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12546" y="240827"/>
            <a:ext cx="814351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The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presentations : http://www.meclis.az/software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/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" y="1013979"/>
            <a:ext cx="9143999" cy="5136788"/>
            <a:chOff x="0" y="857251"/>
            <a:chExt cx="9143999" cy="513678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57251"/>
              <a:ext cx="9143999" cy="5136788"/>
            </a:xfrm>
            <a:prstGeom prst="rect">
              <a:avLst/>
            </a:prstGeom>
          </p:spPr>
        </p:pic>
        <p:sp>
          <p:nvSpPr>
            <p:cNvPr id="36" name="Oval 35"/>
            <p:cNvSpPr/>
            <p:nvPr/>
          </p:nvSpPr>
          <p:spPr>
            <a:xfrm>
              <a:off x="2829758" y="1976509"/>
              <a:ext cx="99874" cy="1065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Oval 36"/>
            <p:cNvSpPr/>
            <p:nvPr/>
          </p:nvSpPr>
          <p:spPr>
            <a:xfrm>
              <a:off x="1588772" y="3060734"/>
              <a:ext cx="99874" cy="1065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719944" y="2951731"/>
              <a:ext cx="2937355" cy="2769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Strasbourg ,ECPRD, December 18-19,  2014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960982" y="1903563"/>
              <a:ext cx="3229148" cy="2769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Sankt-Petersburg, ECPRD, September 19-21, 2013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2022514" y="3255241"/>
              <a:ext cx="99874" cy="1065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72393" y="3225418"/>
              <a:ext cx="2299594" cy="2769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Ljubljana, ECPRD, June 5-6, 2014 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3831824" y="3651529"/>
              <a:ext cx="99874" cy="1065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974906" y="3599097"/>
              <a:ext cx="2492262" cy="2769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Baku, ECPRD, November 28-29, 2013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8103786" y="3853012"/>
              <a:ext cx="99874" cy="1065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543800" y="4042009"/>
              <a:ext cx="1228298" cy="461665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00000"/>
                  </a:solidFill>
                  <a:latin typeface="+mj-lt"/>
                </a:rPr>
                <a:t> </a:t>
              </a:r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Seoul, IPU,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 May 8-10, 2014 </a:t>
              </a:r>
            </a:p>
          </p:txBody>
        </p:sp>
      </p:grpSp>
      <p:sp>
        <p:nvSpPr>
          <p:cNvPr id="46" name="Oval 45"/>
          <p:cNvSpPr/>
          <p:nvPr/>
        </p:nvSpPr>
        <p:spPr>
          <a:xfrm>
            <a:off x="1458070" y="3055845"/>
            <a:ext cx="99874" cy="1065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TextBox 46"/>
          <p:cNvSpPr txBox="1"/>
          <p:nvPr/>
        </p:nvSpPr>
        <p:spPr>
          <a:xfrm>
            <a:off x="1557945" y="2864316"/>
            <a:ext cx="2373753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j-lt"/>
              </a:rPr>
              <a:t>Brussels, ECPRD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April 16-17,  2015</a:t>
            </a: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091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00758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402037"/>
            <a:ext cx="8143512" cy="108538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Parliaments' functions: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     </a:t>
            </a:r>
            <a:endParaRPr lang="lt-LT" sz="2400" dirty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51715" y="1444072"/>
            <a:ext cx="7624747" cy="1658026"/>
            <a:chOff x="536617" y="1310275"/>
            <a:chExt cx="7624747" cy="1658026"/>
          </a:xfrm>
        </p:grpSpPr>
        <p:sp>
          <p:nvSpPr>
            <p:cNvPr id="18" name="Rectangle 17"/>
            <p:cNvSpPr/>
            <p:nvPr/>
          </p:nvSpPr>
          <p:spPr>
            <a:xfrm>
              <a:off x="6928334" y="1310275"/>
              <a:ext cx="1233030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Database</a:t>
              </a:r>
              <a:endParaRPr lang="lt-LT" sz="2000" dirty="0">
                <a:solidFill>
                  <a:srgbClr val="7D0000"/>
                </a:solidFill>
                <a:latin typeface="Georgia" panose="02040502050405020303" pitchFamily="18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536617" y="1325161"/>
              <a:ext cx="7533174" cy="1643140"/>
              <a:chOff x="485988" y="1141847"/>
              <a:chExt cx="7533174" cy="164314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485988" y="1141847"/>
                <a:ext cx="4572000" cy="147732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lt-LT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representing the electorate</a:t>
                </a:r>
                <a:endParaRPr lang="en-US" sz="2000" dirty="0">
                  <a:solidFill>
                    <a:srgbClr val="7D0000"/>
                  </a:solidFill>
                  <a:latin typeface="Georgia" panose="02040502050405020303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lt-LT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making laws</a:t>
                </a:r>
                <a:endParaRPr lang="en-US" sz="2000" dirty="0">
                  <a:solidFill>
                    <a:srgbClr val="7D0000"/>
                  </a:solidFill>
                  <a:latin typeface="Georgia" panose="02040502050405020303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overseeing the government </a:t>
                </a:r>
              </a:p>
            </p:txBody>
          </p:sp>
          <p:grpSp>
            <p:nvGrpSpPr>
              <p:cNvPr id="17" name="Group 16"/>
              <p:cNvGrpSpPr/>
              <p:nvPr/>
            </p:nvGrpSpPr>
            <p:grpSpPr>
              <a:xfrm>
                <a:off x="4034464" y="1239590"/>
                <a:ext cx="3984698" cy="1545397"/>
                <a:chOff x="4034464" y="1239590"/>
                <a:chExt cx="3984698" cy="1545397"/>
              </a:xfrm>
            </p:grpSpPr>
            <p:sp>
              <p:nvSpPr>
                <p:cNvPr id="2" name="Rectangle 1"/>
                <p:cNvSpPr/>
                <p:nvPr/>
              </p:nvSpPr>
              <p:spPr>
                <a:xfrm>
                  <a:off x="4462941" y="1239590"/>
                  <a:ext cx="1666870" cy="1545397"/>
                </a:xfrm>
                <a:prstGeom prst="rect">
                  <a:avLst/>
                </a:prstGeom>
              </p:spPr>
              <p:txBody>
                <a:bodyPr wrap="none">
                  <a:prstTxWarp prst="textButtonPour">
                    <a:avLst/>
                  </a:prstTxWarp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sz="2400" dirty="0">
                      <a:solidFill>
                        <a:srgbClr val="7D0000"/>
                      </a:solidFill>
                      <a:latin typeface="Georgia" panose="02040502050405020303" pitchFamily="18" charset="0"/>
                    </a:rPr>
                    <a:t>via </a:t>
                  </a:r>
                  <a:r>
                    <a:rPr lang="en-US" sz="2400" dirty="0" smtClean="0">
                      <a:solidFill>
                        <a:srgbClr val="7D0000"/>
                      </a:solidFill>
                      <a:latin typeface="Georgia" panose="02040502050405020303" pitchFamily="18" charset="0"/>
                    </a:rPr>
                    <a:t>hearings 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sz="2400" dirty="0" smtClean="0">
                      <a:solidFill>
                        <a:srgbClr val="7D0000"/>
                      </a:solidFill>
                      <a:latin typeface="Georgia" panose="02040502050405020303" pitchFamily="18" charset="0"/>
                    </a:rPr>
                    <a:t>    &amp; 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sz="2400" dirty="0">
                      <a:solidFill>
                        <a:srgbClr val="7D0000"/>
                      </a:solidFill>
                      <a:latin typeface="Georgia" panose="02040502050405020303" pitchFamily="18" charset="0"/>
                    </a:rPr>
                    <a:t> </a:t>
                  </a:r>
                  <a:r>
                    <a:rPr lang="en-US" sz="2400" dirty="0" smtClean="0">
                      <a:solidFill>
                        <a:srgbClr val="7D0000"/>
                      </a:solidFill>
                      <a:latin typeface="Georgia" panose="02040502050405020303" pitchFamily="18" charset="0"/>
                    </a:rPr>
                    <a:t>   inquiries</a:t>
                  </a:r>
                  <a:endParaRPr lang="lt-LT" sz="2400" dirty="0">
                    <a:solidFill>
                      <a:srgbClr val="7D0000"/>
                    </a:solidFill>
                    <a:latin typeface="Georgia" panose="02040502050405020303" pitchFamily="18" charset="0"/>
                  </a:endParaRPr>
                </a:p>
              </p:txBody>
            </p:sp>
            <p:sp>
              <p:nvSpPr>
                <p:cNvPr id="3" name="Right Brace 2"/>
                <p:cNvSpPr/>
                <p:nvPr/>
              </p:nvSpPr>
              <p:spPr>
                <a:xfrm>
                  <a:off x="4034464" y="1268755"/>
                  <a:ext cx="302342" cy="1432354"/>
                </a:xfrm>
                <a:prstGeom prst="rightBrace">
                  <a:avLst/>
                </a:prstGeom>
                <a:ln w="22225">
                  <a:solidFill>
                    <a:srgbClr val="78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" name="Down Arrow 3"/>
                <p:cNvSpPr/>
                <p:nvPr/>
              </p:nvSpPr>
              <p:spPr>
                <a:xfrm rot="16200000">
                  <a:off x="6442611" y="1863966"/>
                  <a:ext cx="206477" cy="383458"/>
                </a:xfrm>
                <a:prstGeom prst="downArrow">
                  <a:avLst/>
                </a:prstGeom>
                <a:solidFill>
                  <a:srgbClr val="7D0000"/>
                </a:solidFill>
                <a:ln>
                  <a:solidFill>
                    <a:srgbClr val="78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61887" y="1732532"/>
                  <a:ext cx="1057275" cy="104775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4" name="Rectangle 33"/>
          <p:cNvSpPr/>
          <p:nvPr/>
        </p:nvSpPr>
        <p:spPr>
          <a:xfrm>
            <a:off x="639098" y="3275264"/>
            <a:ext cx="798854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Visualize data with applications 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:</a:t>
            </a:r>
          </a:p>
          <a:p>
            <a:pPr marL="102552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E-verbatim records </a:t>
            </a:r>
            <a:r>
              <a:rPr lang="en-US" sz="2000" dirty="0">
                <a:solidFill>
                  <a:srgbClr val="7D0000"/>
                </a:solidFill>
                <a:latin typeface="Georgia" panose="02040502050405020303" pitchFamily="18" charset="0"/>
              </a:rPr>
              <a:t>(functions </a:t>
            </a:r>
            <a:r>
              <a:rPr lang="en-US" sz="20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2007)</a:t>
            </a:r>
          </a:p>
          <a:p>
            <a:pPr marL="102552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E-minutes </a:t>
            </a:r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(</a:t>
            </a:r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functions 2010)</a:t>
            </a:r>
          </a:p>
          <a:p>
            <a:pPr marL="102552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D0000"/>
                </a:solidFill>
                <a:latin typeface="Georgia" panose="02040502050405020303" pitchFamily="18" charset="0"/>
              </a:rPr>
              <a:t>Legislation </a:t>
            </a:r>
            <a:r>
              <a:rPr lang="en-US" sz="20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information </a:t>
            </a:r>
            <a:r>
              <a:rPr lang="en-US" sz="2000" dirty="0">
                <a:solidFill>
                  <a:srgbClr val="7D0000"/>
                </a:solidFill>
                <a:latin typeface="Georgia" panose="02040502050405020303" pitchFamily="18" charset="0"/>
              </a:rPr>
              <a:t>tracking </a:t>
            </a:r>
            <a:r>
              <a:rPr lang="en-US" sz="20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system </a:t>
            </a:r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(updated </a:t>
            </a:r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2010</a:t>
            </a:r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)</a:t>
            </a:r>
          </a:p>
          <a:p>
            <a:pPr marL="1025525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etc.</a:t>
            </a:r>
            <a:endParaRPr lang="en-US" dirty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1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Calendar: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591397" y="1022436"/>
            <a:ext cx="4446506" cy="1213594"/>
            <a:chOff x="639098" y="1053471"/>
            <a:chExt cx="4446506" cy="121359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098" y="1093628"/>
              <a:ext cx="346823" cy="289019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080836" y="1053471"/>
              <a:ext cx="1850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Plenary meeting</a:t>
              </a:r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3921" y="1532498"/>
              <a:ext cx="257175" cy="26670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044113" y="1481182"/>
              <a:ext cx="40414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Committee meeting</a:t>
              </a:r>
              <a:r>
                <a:rPr lang="az-Latn-AZ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s</a:t>
              </a:r>
              <a:r>
                <a:rPr lang="en-US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,</a:t>
              </a:r>
              <a:r>
                <a:rPr lang="az-Latn-AZ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 </a:t>
              </a:r>
              <a:r>
                <a:rPr lang="en-US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public hearings </a:t>
              </a:r>
              <a:endParaRPr lang="en-US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9633" y="1977624"/>
              <a:ext cx="285750" cy="20955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1044112" y="1897733"/>
              <a:ext cx="27606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Other meeting (</a:t>
              </a:r>
              <a:r>
                <a:rPr lang="en-US" b="1" dirty="0" smtClean="0">
                  <a:solidFill>
                    <a:srgbClr val="7D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30</a:t>
              </a:r>
              <a:r>
                <a:rPr lang="en-US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 types)</a:t>
              </a:r>
              <a:endParaRPr lang="en-US" dirty="0"/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61" y="2803205"/>
            <a:ext cx="8278363" cy="3308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84460" y="4071168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rgbClr val="78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265" y="2329669"/>
            <a:ext cx="293063" cy="29306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020829" y="2284394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News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152775" y="4192538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rgbClr val="78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" name="Rectangle 1"/>
          <p:cNvSpPr/>
          <p:nvPr/>
        </p:nvSpPr>
        <p:spPr>
          <a:xfrm>
            <a:off x="4883321" y="2803204"/>
            <a:ext cx="372279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Meetings </a:t>
            </a:r>
            <a:r>
              <a:rPr lang="en-US" sz="1200" dirty="0">
                <a:solidFill>
                  <a:srgbClr val="7D0000"/>
                </a:solidFill>
                <a:latin typeface="Georgia" panose="02040502050405020303" pitchFamily="18" charset="0"/>
              </a:rPr>
              <a:t>of the Committee on Legal Policy and State Building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83320" y="3717225"/>
            <a:ext cx="372279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7D0000"/>
                </a:solidFill>
                <a:latin typeface="Georgia" panose="02040502050405020303" pitchFamily="18" charset="0"/>
              </a:rPr>
              <a:t>Meetings of the Committee on International and Parliamentary Relations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883319" y="4631334"/>
            <a:ext cx="3722797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Meeting </a:t>
            </a:r>
            <a:r>
              <a:rPr lang="en-US" sz="1200" dirty="0">
                <a:solidFill>
                  <a:srgbClr val="7D0000"/>
                </a:solidFill>
                <a:latin typeface="Georgia" panose="02040502050405020303" pitchFamily="18" charset="0"/>
              </a:rPr>
              <a:t>participants of international parliamentary football teams, dedicated to the 100th anniversary of the Azerbaijani parliament.</a:t>
            </a:r>
          </a:p>
        </p:txBody>
      </p:sp>
    </p:spTree>
    <p:extLst>
      <p:ext uri="{BB962C8B-B14F-4D97-AF65-F5344CB8AC3E}">
        <p14:creationId xmlns:p14="http://schemas.microsoft.com/office/powerpoint/2010/main" val="312771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Meetings: 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Plenary meetings </a:t>
            </a: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661204" y="1602946"/>
            <a:ext cx="6099299" cy="3356050"/>
            <a:chOff x="1865296" y="1825383"/>
            <a:chExt cx="6099299" cy="3356050"/>
          </a:xfrm>
        </p:grpSpPr>
        <p:sp>
          <p:nvSpPr>
            <p:cNvPr id="4" name="TextBox 3"/>
            <p:cNvSpPr txBox="1"/>
            <p:nvPr/>
          </p:nvSpPr>
          <p:spPr>
            <a:xfrm>
              <a:off x="2422430" y="1825383"/>
              <a:ext cx="30322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780000"/>
                  </a:solidFill>
                  <a:latin typeface="Georgia" panose="02040502050405020303" pitchFamily="18" charset="0"/>
                </a:rPr>
                <a:t>Agenda</a:t>
              </a:r>
              <a:endParaRPr lang="en-US" sz="2400" dirty="0">
                <a:solidFill>
                  <a:srgbClr val="780000"/>
                </a:solidFill>
                <a:latin typeface="Georgia" panose="02040502050405020303" pitchFamily="18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12920" y="2534198"/>
              <a:ext cx="325176" cy="34685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422430" y="2487906"/>
              <a:ext cx="28151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80000"/>
                  </a:solidFill>
                  <a:latin typeface="Georgia" panose="02040502050405020303" pitchFamily="18" charset="0"/>
                </a:rPr>
                <a:t>E-verbatim records</a:t>
              </a:r>
              <a:endParaRPr lang="en-US" sz="2400" dirty="0">
                <a:solidFill>
                  <a:srgbClr val="780000"/>
                </a:solidFill>
                <a:latin typeface="Georgia" panose="02040502050405020303" pitchFamily="18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2999" y="3186776"/>
              <a:ext cx="334701" cy="334701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2436099" y="3150276"/>
              <a:ext cx="32704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80000"/>
                  </a:solidFill>
                  <a:latin typeface="Georgia" panose="02040502050405020303" pitchFamily="18" charset="0"/>
                </a:rPr>
                <a:t>E-Minutes of meetings</a:t>
              </a:r>
              <a:endParaRPr lang="en-US" sz="2400" dirty="0">
                <a:solidFill>
                  <a:srgbClr val="780000"/>
                </a:solidFill>
                <a:latin typeface="Georgia" panose="02040502050405020303" pitchFamily="18" charset="0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65296" y="3986462"/>
              <a:ext cx="372800" cy="341733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2458299" y="3935022"/>
              <a:ext cx="29963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Video of the meeting</a:t>
              </a:r>
              <a:endParaRPr lang="en-US" sz="2400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95165" y="4729047"/>
              <a:ext cx="342931" cy="34293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2436099" y="4719768"/>
              <a:ext cx="4006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Photo gallery of the </a:t>
              </a:r>
              <a:r>
                <a:rPr lang="en-US" sz="2400" dirty="0">
                  <a:solidFill>
                    <a:srgbClr val="7D0000"/>
                  </a:solidFill>
                  <a:latin typeface="Georgia" panose="02040502050405020303" pitchFamily="18" charset="0"/>
                </a:rPr>
                <a:t>meeting</a:t>
              </a:r>
              <a:endParaRPr lang="en-US" sz="2400" dirty="0"/>
            </a:p>
          </p:txBody>
        </p:sp>
        <p:sp>
          <p:nvSpPr>
            <p:cNvPr id="11" name="Right Brace 10"/>
            <p:cNvSpPr/>
            <p:nvPr/>
          </p:nvSpPr>
          <p:spPr>
            <a:xfrm>
              <a:off x="5590753" y="1868129"/>
              <a:ext cx="280376" cy="1743811"/>
            </a:xfrm>
            <a:prstGeom prst="rightBrace">
              <a:avLst/>
            </a:prstGeom>
            <a:ln w="15875">
              <a:solidFill>
                <a:srgbClr val="7D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071128" y="2534198"/>
              <a:ext cx="18934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Applications</a:t>
              </a:r>
              <a:endParaRPr lang="en-US" sz="2400" dirty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12920" y="1907554"/>
              <a:ext cx="325176" cy="3251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868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Meetings: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rgbClr val="780000"/>
                </a:solidFill>
                <a:latin typeface="Georgia" panose="02040502050405020303" pitchFamily="18" charset="0"/>
              </a:rPr>
              <a:t>Committee </a:t>
            </a:r>
            <a:r>
              <a:rPr lang="en-US" sz="2400" u="sng" dirty="0" smtClean="0">
                <a:solidFill>
                  <a:srgbClr val="780000"/>
                </a:solidFill>
                <a:latin typeface="Georgia" panose="02040502050405020303" pitchFamily="18" charset="0"/>
              </a:rPr>
              <a:t>meetings</a:t>
            </a:r>
            <a:endParaRPr lang="en-US" sz="2400" u="sng" dirty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78580" y="1762318"/>
            <a:ext cx="3574387" cy="3161157"/>
            <a:chOff x="1676153" y="1602946"/>
            <a:chExt cx="3574387" cy="3161157"/>
          </a:xfrm>
        </p:grpSpPr>
        <p:grpSp>
          <p:nvGrpSpPr>
            <p:cNvPr id="15" name="Group 14"/>
            <p:cNvGrpSpPr/>
            <p:nvPr/>
          </p:nvGrpSpPr>
          <p:grpSpPr>
            <a:xfrm>
              <a:off x="1688907" y="1602946"/>
              <a:ext cx="3561633" cy="3161157"/>
              <a:chOff x="1892999" y="1825383"/>
              <a:chExt cx="3561633" cy="3161157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2422430" y="1825383"/>
                <a:ext cx="30322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 smtClean="0">
                    <a:solidFill>
                      <a:srgbClr val="780000"/>
                    </a:solidFill>
                    <a:latin typeface="Georgia" panose="02040502050405020303" pitchFamily="18" charset="0"/>
                  </a:rPr>
                  <a:t>Agenda (html format)</a:t>
                </a:r>
                <a:endParaRPr lang="en-US" sz="2200" dirty="0">
                  <a:solidFill>
                    <a:srgbClr val="780000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422430" y="2487906"/>
                <a:ext cx="235352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 smtClean="0">
                    <a:solidFill>
                      <a:srgbClr val="780000"/>
                    </a:solidFill>
                    <a:latin typeface="Georgia" panose="02040502050405020303" pitchFamily="18" charset="0"/>
                  </a:rPr>
                  <a:t>Verbatim records</a:t>
                </a:r>
                <a:endParaRPr lang="en-US" sz="2200" dirty="0">
                  <a:solidFill>
                    <a:srgbClr val="780000"/>
                  </a:solidFill>
                  <a:latin typeface="Georgia" panose="02040502050405020303" pitchFamily="18" charset="0"/>
                </a:endParaRPr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92999" y="3186776"/>
                <a:ext cx="334701" cy="334701"/>
              </a:xfrm>
              <a:prstGeom prst="rect">
                <a:avLst/>
              </a:prstGeom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2432838" y="3138871"/>
                <a:ext cx="272702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 smtClean="0">
                    <a:solidFill>
                      <a:srgbClr val="780000"/>
                    </a:solidFill>
                    <a:latin typeface="Georgia" panose="02040502050405020303" pitchFamily="18" charset="0"/>
                  </a:rPr>
                  <a:t>Minutes of meetings</a:t>
                </a:r>
                <a:endParaRPr lang="en-US" sz="2200" dirty="0">
                  <a:solidFill>
                    <a:srgbClr val="780000"/>
                  </a:solidFill>
                  <a:latin typeface="Georgia" panose="02040502050405020303" pitchFamily="18" charset="0"/>
                </a:endParaRPr>
              </a:p>
            </p:txBody>
          </p:sp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92999" y="3903499"/>
                <a:ext cx="372800" cy="341733"/>
              </a:xfrm>
              <a:prstGeom prst="rect">
                <a:avLst/>
              </a:prstGeom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2486002" y="3852059"/>
                <a:ext cx="276229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 smtClean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Video of the meeting</a:t>
                </a:r>
                <a:endParaRPr lang="en-US" sz="2200" dirty="0"/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22868" y="4611795"/>
                <a:ext cx="342931" cy="342931"/>
              </a:xfrm>
              <a:prstGeom prst="rect">
                <a:avLst/>
              </a:prstGeom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2463801" y="4555653"/>
                <a:ext cx="182774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 smtClean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Photo gallery</a:t>
                </a:r>
                <a:endParaRPr lang="en-US" sz="2200" dirty="0"/>
              </a:p>
            </p:txBody>
          </p:sp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2920" y="1907554"/>
                <a:ext cx="325176" cy="325176"/>
              </a:xfrm>
              <a:prstGeom prst="rect">
                <a:avLst/>
              </a:prstGeom>
            </p:spPr>
          </p:pic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6153" y="2310563"/>
              <a:ext cx="390525" cy="371475"/>
            </a:xfrm>
            <a:prstGeom prst="rect">
              <a:avLst/>
            </a:prstGeom>
          </p:spPr>
        </p:pic>
      </p:grpSp>
      <p:sp>
        <p:nvSpPr>
          <p:cNvPr id="17" name="Rectangle 16"/>
          <p:cNvSpPr/>
          <p:nvPr/>
        </p:nvSpPr>
        <p:spPr>
          <a:xfrm>
            <a:off x="5070035" y="1011515"/>
            <a:ext cx="26132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 smtClean="0">
                <a:solidFill>
                  <a:srgbClr val="780000"/>
                </a:solidFill>
                <a:latin typeface="Georgia" panose="02040502050405020303" pitchFamily="18" charset="0"/>
              </a:rPr>
              <a:t>Other</a:t>
            </a:r>
            <a:r>
              <a:rPr lang="en-US" u="sng" dirty="0" smtClean="0">
                <a:solidFill>
                  <a:srgbClr val="780000"/>
                </a:solidFill>
                <a:latin typeface="Georgia" panose="02040502050405020303" pitchFamily="18" charset="0"/>
              </a:rPr>
              <a:t> </a:t>
            </a:r>
            <a:r>
              <a:rPr lang="en-US" sz="2400" u="sng" dirty="0">
                <a:solidFill>
                  <a:srgbClr val="780000"/>
                </a:solidFill>
                <a:latin typeface="Georgia" panose="02040502050405020303" pitchFamily="18" charset="0"/>
              </a:rPr>
              <a:t>meetings</a:t>
            </a:r>
            <a:endParaRPr lang="en-US" sz="2400" u="sng" dirty="0"/>
          </a:p>
        </p:txBody>
      </p:sp>
      <p:sp>
        <p:nvSpPr>
          <p:cNvPr id="30" name="TextBox 29"/>
          <p:cNvSpPr txBox="1"/>
          <p:nvPr/>
        </p:nvSpPr>
        <p:spPr>
          <a:xfrm>
            <a:off x="5806215" y="1521489"/>
            <a:ext cx="26583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Program</a:t>
            </a:r>
            <a:endParaRPr lang="en-US" sz="2200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3502" y="1589733"/>
            <a:ext cx="325176" cy="32517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827" y="2210731"/>
            <a:ext cx="390525" cy="37147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806214" y="2153327"/>
            <a:ext cx="26583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Participants</a:t>
            </a:r>
            <a:endParaRPr lang="en-US" sz="2200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827" y="2784010"/>
            <a:ext cx="372800" cy="34173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821352" y="2763351"/>
            <a:ext cx="27622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Video of the meeting</a:t>
            </a:r>
            <a:endParaRPr lang="en-US" sz="22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936" y="3348316"/>
            <a:ext cx="342931" cy="34293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821352" y="3304337"/>
            <a:ext cx="18277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Photo gallery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5994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179" y="440268"/>
            <a:ext cx="7067637" cy="565886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3914209" y="-99938"/>
            <a:ext cx="1602995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E-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M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inutes</a:t>
            </a:r>
          </a:p>
        </p:txBody>
      </p:sp>
      <p:sp>
        <p:nvSpPr>
          <p:cNvPr id="15" name="Left Brace 14"/>
          <p:cNvSpPr/>
          <p:nvPr/>
        </p:nvSpPr>
        <p:spPr>
          <a:xfrm>
            <a:off x="1394384" y="3288145"/>
            <a:ext cx="207629" cy="2862624"/>
          </a:xfrm>
          <a:prstGeom prst="leftBrac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TextBox 16"/>
          <p:cNvSpPr txBox="1"/>
          <p:nvPr/>
        </p:nvSpPr>
        <p:spPr>
          <a:xfrm rot="5400000">
            <a:off x="362090" y="4318385"/>
            <a:ext cx="461665" cy="80214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Agenda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38637" y="1371643"/>
            <a:ext cx="461665" cy="469243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Accompanying documents of the draft legislation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25888" y="4333275"/>
            <a:ext cx="751129" cy="2454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000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7777655" y="4436145"/>
            <a:ext cx="879133" cy="0"/>
          </a:xfrm>
          <a:prstGeom prst="line">
            <a:avLst/>
          </a:prstGeom>
          <a:ln w="3175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5761744" y="1511533"/>
            <a:ext cx="1512168" cy="18500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60832" y="1254707"/>
            <a:ext cx="19229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0000"/>
                </a:solidFill>
              </a:rPr>
              <a:t>chairman of the meeting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00162" y="1017737"/>
            <a:ext cx="19566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FF00"/>
                </a:solidFill>
              </a:rPr>
              <a:t>beginning of the meeting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94136" y="1132680"/>
            <a:ext cx="2106026" cy="139809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TextBox 31"/>
          <p:cNvSpPr txBox="1"/>
          <p:nvPr/>
        </p:nvSpPr>
        <p:spPr>
          <a:xfrm rot="5400000">
            <a:off x="362091" y="1987100"/>
            <a:ext cx="461665" cy="121219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Registration</a:t>
            </a:r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1302806" y="2616121"/>
            <a:ext cx="281833" cy="0"/>
          </a:xfrm>
          <a:prstGeom prst="line">
            <a:avLst/>
          </a:prstGeom>
          <a:ln w="28575">
            <a:solidFill>
              <a:srgbClr val="00206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5007507" y="2294559"/>
            <a:ext cx="163960" cy="1620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TextBox 34"/>
          <p:cNvSpPr txBox="1"/>
          <p:nvPr/>
        </p:nvSpPr>
        <p:spPr>
          <a:xfrm>
            <a:off x="5028539" y="2034468"/>
            <a:ext cx="194405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0000"/>
                </a:solidFill>
              </a:rPr>
              <a:t>Number of present MP's 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317293" y="608125"/>
            <a:ext cx="357065" cy="216024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ounded Rectangle 36"/>
          <p:cNvSpPr/>
          <p:nvPr/>
        </p:nvSpPr>
        <p:spPr>
          <a:xfrm>
            <a:off x="3344380" y="597808"/>
            <a:ext cx="357065" cy="216024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ounded Rectangle 37"/>
          <p:cNvSpPr/>
          <p:nvPr/>
        </p:nvSpPr>
        <p:spPr>
          <a:xfrm>
            <a:off x="4697913" y="621197"/>
            <a:ext cx="1181679" cy="159685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TextBox 38"/>
          <p:cNvSpPr txBox="1"/>
          <p:nvPr/>
        </p:nvSpPr>
        <p:spPr>
          <a:xfrm>
            <a:off x="2093077" y="767146"/>
            <a:ext cx="10604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FF00"/>
                </a:solidFill>
              </a:rPr>
              <a:t>Convocation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65327" y="765878"/>
            <a:ext cx="7473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FF00"/>
                </a:solidFill>
              </a:rPr>
              <a:t>Session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79056" y="733221"/>
            <a:ext cx="214873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>
                <a:solidFill>
                  <a:srgbClr val="FFFF00"/>
                </a:solidFill>
              </a:rPr>
              <a:t>Date &amp; number of meeting  </a:t>
            </a:r>
            <a:endParaRPr lang="en-US" sz="1350" dirty="0">
              <a:solidFill>
                <a:srgbClr val="FFFF00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5957565" y="1885395"/>
            <a:ext cx="215899" cy="17198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TextBox 42"/>
          <p:cNvSpPr txBox="1"/>
          <p:nvPr/>
        </p:nvSpPr>
        <p:spPr>
          <a:xfrm>
            <a:off x="6133211" y="1808560"/>
            <a:ext cx="10913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0000"/>
                </a:solidFill>
              </a:rPr>
              <a:t>List of guests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895922" y="1019223"/>
            <a:ext cx="59182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FF00"/>
                </a:solidFill>
              </a:rPr>
              <a:t>Video</a:t>
            </a:r>
          </a:p>
        </p:txBody>
      </p:sp>
      <p:sp>
        <p:nvSpPr>
          <p:cNvPr id="45" name="Oval 44"/>
          <p:cNvSpPr/>
          <p:nvPr/>
        </p:nvSpPr>
        <p:spPr>
          <a:xfrm>
            <a:off x="1657430" y="931964"/>
            <a:ext cx="317111" cy="35271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6" name="Straight Connector 45"/>
          <p:cNvCxnSpPr/>
          <p:nvPr/>
        </p:nvCxnSpPr>
        <p:spPr>
          <a:xfrm flipH="1">
            <a:off x="1302805" y="2853960"/>
            <a:ext cx="281833" cy="0"/>
          </a:xfrm>
          <a:prstGeom prst="line">
            <a:avLst/>
          </a:prstGeom>
          <a:ln w="28575">
            <a:solidFill>
              <a:srgbClr val="00206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 rot="5400000">
            <a:off x="61202" y="2580141"/>
            <a:ext cx="1015663" cy="11854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Discussion about </a:t>
            </a:r>
          </a:p>
          <a:p>
            <a:pPr algn="ctr"/>
            <a:r>
              <a:rPr lang="en-US" dirty="0">
                <a:solidFill>
                  <a:srgbClr val="002060"/>
                </a:solidFill>
              </a:rPr>
              <a:t>the agenda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908441" y="867696"/>
            <a:ext cx="79720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>
                <a:solidFill>
                  <a:srgbClr val="FFFF00"/>
                </a:solidFill>
              </a:rPr>
              <a:t>location:</a:t>
            </a:r>
            <a:endParaRPr lang="en-US" sz="135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71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16" y="2685903"/>
            <a:ext cx="8376678" cy="34196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E-Minutes</a:t>
            </a:r>
            <a:endParaRPr lang="en-US" sz="2400" dirty="0">
              <a:solidFill>
                <a:srgbClr val="7D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5286" y="2296934"/>
            <a:ext cx="3945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Agenda: </a:t>
            </a:r>
            <a:r>
              <a:rPr lang="en-US" sz="2000" dirty="0">
                <a:solidFill>
                  <a:srgbClr val="7D0000"/>
                </a:solidFill>
                <a:latin typeface="Georgia" panose="02040502050405020303" pitchFamily="18" charset="0"/>
              </a:rPr>
              <a:t>Titles of draft legislation</a:t>
            </a:r>
            <a:endParaRPr lang="en-US" sz="2000" dirty="0"/>
          </a:p>
        </p:txBody>
      </p:sp>
      <p:sp>
        <p:nvSpPr>
          <p:cNvPr id="17" name="Rectangle 16"/>
          <p:cNvSpPr/>
          <p:nvPr/>
        </p:nvSpPr>
        <p:spPr>
          <a:xfrm>
            <a:off x="929495" y="1058118"/>
            <a:ext cx="3129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780000"/>
                </a:solidFill>
                <a:latin typeface="Georgia" panose="02040502050405020303" pitchFamily="18" charset="0"/>
              </a:rPr>
              <a:t>Status of the draft </a:t>
            </a:r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legislation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7" idx="2"/>
          </p:cNvCxnSpPr>
          <p:nvPr/>
        </p:nvCxnSpPr>
        <p:spPr>
          <a:xfrm>
            <a:off x="2494187" y="1427450"/>
            <a:ext cx="4019929" cy="1540721"/>
          </a:xfrm>
          <a:prstGeom prst="straightConnector1">
            <a:avLst/>
          </a:prstGeom>
          <a:ln w="15875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6633029" y="2675778"/>
            <a:ext cx="312057" cy="488842"/>
          </a:xfrm>
          <a:prstGeom prst="roundRect">
            <a:avLst/>
          </a:prstGeom>
          <a:noFill/>
          <a:ln w="19050"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907626" y="962980"/>
            <a:ext cx="24548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780000"/>
                </a:solidFill>
                <a:latin typeface="Georgia" panose="02040502050405020303" pitchFamily="18" charset="0"/>
              </a:rPr>
              <a:t>Events </a:t>
            </a:r>
            <a:r>
              <a:rPr lang="en-US" dirty="0">
                <a:solidFill>
                  <a:srgbClr val="780000"/>
                </a:solidFill>
                <a:latin typeface="Georgia" panose="02040502050405020303" pitchFamily="18" charset="0"/>
              </a:rPr>
              <a:t>of the meeting </a:t>
            </a:r>
            <a:r>
              <a:rPr lang="en-US" dirty="0" smtClean="0">
                <a:solidFill>
                  <a:srgbClr val="780000"/>
                </a:solidFill>
                <a:latin typeface="Georgia" panose="02040502050405020303" pitchFamily="18" charset="0"/>
              </a:rPr>
              <a:t>related</a:t>
            </a:r>
          </a:p>
          <a:p>
            <a:r>
              <a:rPr lang="en-US" dirty="0" smtClean="0">
                <a:solidFill>
                  <a:srgbClr val="780000"/>
                </a:solidFill>
                <a:latin typeface="Georgia" panose="02040502050405020303" pitchFamily="18" charset="0"/>
              </a:rPr>
              <a:t>to </a:t>
            </a:r>
            <a:r>
              <a:rPr lang="en-US" dirty="0">
                <a:solidFill>
                  <a:srgbClr val="780000"/>
                </a:solidFill>
                <a:latin typeface="Georgia" panose="02040502050405020303" pitchFamily="18" charset="0"/>
              </a:rPr>
              <a:t>the draft </a:t>
            </a:r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legislation</a:t>
            </a:r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424753" y="1799771"/>
            <a:ext cx="1367933" cy="897273"/>
          </a:xfrm>
          <a:prstGeom prst="straightConnector1">
            <a:avLst/>
          </a:prstGeom>
          <a:ln w="15875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7013612" y="2666595"/>
            <a:ext cx="918445" cy="301576"/>
          </a:xfrm>
          <a:prstGeom prst="roundRect">
            <a:avLst/>
          </a:prstGeom>
          <a:noFill/>
          <a:ln w="19050"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6794743" y="1005557"/>
            <a:ext cx="20229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80000"/>
                </a:solidFill>
                <a:latin typeface="Georgia" panose="02040502050405020303" pitchFamily="18" charset="0"/>
              </a:rPr>
              <a:t>The</a:t>
            </a:r>
            <a:r>
              <a:rPr lang="en-US" i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 text </a:t>
            </a:r>
            <a:r>
              <a:rPr lang="en-US" dirty="0">
                <a:solidFill>
                  <a:srgbClr val="780000"/>
                </a:solidFill>
                <a:latin typeface="Georgia" panose="02040502050405020303" pitchFamily="18" charset="0"/>
              </a:rPr>
              <a:t>and </a:t>
            </a:r>
            <a:r>
              <a:rPr lang="en-US" i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accompanying </a:t>
            </a:r>
            <a:r>
              <a:rPr lang="en-US" i="1" dirty="0">
                <a:solidFill>
                  <a:srgbClr val="780000"/>
                </a:solidFill>
                <a:latin typeface="Georgia" panose="02040502050405020303" pitchFamily="18" charset="0"/>
              </a:rPr>
              <a:t>documents </a:t>
            </a:r>
            <a:r>
              <a:rPr lang="en-US" dirty="0">
                <a:solidFill>
                  <a:srgbClr val="780000"/>
                </a:solidFill>
                <a:latin typeface="Georgia" panose="02040502050405020303" pitchFamily="18" charset="0"/>
              </a:rPr>
              <a:t>of </a:t>
            </a:r>
            <a:r>
              <a:rPr lang="en-US" dirty="0" smtClean="0">
                <a:solidFill>
                  <a:srgbClr val="780000"/>
                </a:solidFill>
                <a:latin typeface="Georgia" panose="02040502050405020303" pitchFamily="18" charset="0"/>
              </a:rPr>
              <a:t>the draft </a:t>
            </a:r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legislation</a:t>
            </a:r>
            <a:endParaRPr lang="en-US" dirty="0"/>
          </a:p>
          <a:p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7555064" y="2114831"/>
            <a:ext cx="63348" cy="582211"/>
          </a:xfrm>
          <a:prstGeom prst="straightConnector1">
            <a:avLst/>
          </a:prstGeom>
          <a:ln w="15875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67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Signs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have used in the Application of E-Minutes</a:t>
            </a: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972" y="1306624"/>
            <a:ext cx="70545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Status of the </a:t>
            </a: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draft </a:t>
            </a: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legislation on the meeting: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88304" y="1926383"/>
            <a:ext cx="6639107" cy="2918359"/>
            <a:chOff x="1688304" y="1926383"/>
            <a:chExt cx="6639107" cy="2918359"/>
          </a:xfrm>
        </p:grpSpPr>
        <p:grpSp>
          <p:nvGrpSpPr>
            <p:cNvPr id="19" name="Group 18"/>
            <p:cNvGrpSpPr/>
            <p:nvPr/>
          </p:nvGrpSpPr>
          <p:grpSpPr>
            <a:xfrm>
              <a:off x="1688304" y="1926383"/>
              <a:ext cx="6639107" cy="2918359"/>
              <a:chOff x="1734486" y="1788455"/>
              <a:chExt cx="6639107" cy="2918359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75528" y="1813445"/>
                <a:ext cx="338692" cy="338692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64528" y="3290810"/>
                <a:ext cx="372551" cy="372551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3114" y="2315872"/>
                <a:ext cx="358580" cy="353923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3114" y="2793625"/>
                <a:ext cx="353924" cy="353924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4486" y="3770920"/>
                <a:ext cx="361135" cy="361135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2386057" y="1788455"/>
                <a:ext cx="33249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has </a:t>
                </a:r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not been considered </a:t>
                </a:r>
                <a:r>
                  <a:rPr lang="en-US" sz="2000" dirty="0" smtClean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yet</a:t>
                </a:r>
                <a:endParaRPr lang="en-US" sz="2000" dirty="0">
                  <a:solidFill>
                    <a:srgbClr val="7D0000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2386057" y="2308818"/>
                <a:ext cx="413446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the </a:t>
                </a:r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discussion </a:t>
                </a:r>
                <a:r>
                  <a:rPr lang="en-US" sz="2000" dirty="0" smtClean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began</a:t>
                </a:r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, it is continue</a:t>
                </a:r>
                <a:endParaRPr lang="en-US" sz="2000" dirty="0">
                  <a:solidFill>
                    <a:srgbClr val="7D0000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386056" y="2820766"/>
                <a:ext cx="598753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the discussion has been completed, to be continued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2386056" y="3290810"/>
                <a:ext cx="116730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adopted 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386056" y="3794756"/>
                <a:ext cx="448712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was discussed at the previous meeting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386056" y="4306704"/>
                <a:ext cx="431720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was adopted at the previous meeting</a:t>
                </a:r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8304" y="4422304"/>
              <a:ext cx="383341" cy="383341"/>
            </a:xfrm>
            <a:prstGeom prst="rect">
              <a:avLst/>
            </a:prstGeom>
          </p:spPr>
        </p:pic>
      </p:grpSp>
      <p:sp>
        <p:nvSpPr>
          <p:cNvPr id="31" name="Rectangle 30"/>
          <p:cNvSpPr/>
          <p:nvPr/>
        </p:nvSpPr>
        <p:spPr>
          <a:xfrm>
            <a:off x="1200796" y="1861296"/>
            <a:ext cx="4331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1)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200796" y="2379007"/>
            <a:ext cx="4716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2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203517" y="2897139"/>
            <a:ext cx="470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3)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196379" y="3362902"/>
            <a:ext cx="4732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4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196379" y="3825685"/>
            <a:ext cx="4619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5)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203517" y="4386474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6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346" y="5020145"/>
            <a:ext cx="361264" cy="361264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1213494" y="4908704"/>
            <a:ext cx="453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7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339873" y="4965670"/>
            <a:ext cx="40671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7D0000"/>
                </a:solidFill>
                <a:latin typeface="Georgia" panose="02040502050405020303" pitchFamily="18" charset="0"/>
              </a:rPr>
              <a:t>the draft legislation is not adopted</a:t>
            </a:r>
          </a:p>
        </p:txBody>
      </p:sp>
    </p:spTree>
    <p:extLst>
      <p:ext uri="{BB962C8B-B14F-4D97-AF65-F5344CB8AC3E}">
        <p14:creationId xmlns:p14="http://schemas.microsoft.com/office/powerpoint/2010/main" val="177299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Signs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have used in the Application of E-Minutes</a:t>
            </a: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972" y="1306624"/>
            <a:ext cx="81767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           List of the speakers on a draft legislation at the meeting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96" y="1284703"/>
            <a:ext cx="609600" cy="533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96" y="1932446"/>
            <a:ext cx="7252115" cy="418537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21978" y="3853160"/>
            <a:ext cx="1313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The name of the speaker </a:t>
            </a:r>
            <a:endParaRPr lang="en-US" dirty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570703" y="3405366"/>
            <a:ext cx="1777181" cy="2602926"/>
          </a:xfrm>
          <a:prstGeom prst="roundRect">
            <a:avLst/>
          </a:prstGeom>
          <a:noFill/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3452810" y="3836583"/>
            <a:ext cx="3793810" cy="1631216"/>
            <a:chOff x="3452810" y="3836583"/>
            <a:chExt cx="3793810" cy="1631216"/>
          </a:xfrm>
        </p:grpSpPr>
        <p:sp>
          <p:nvSpPr>
            <p:cNvPr id="42" name="Rectangle 41"/>
            <p:cNvSpPr/>
            <p:nvPr/>
          </p:nvSpPr>
          <p:spPr>
            <a:xfrm>
              <a:off x="3452810" y="3836583"/>
              <a:ext cx="3793810" cy="163121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517525">
                <a:lnSpc>
                  <a:spcPct val="150000"/>
                </a:lnSpc>
              </a:pP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The link to the </a:t>
              </a:r>
              <a:r>
                <a:rPr lang="en-US" sz="2000" dirty="0">
                  <a:solidFill>
                    <a:srgbClr val="7D0000"/>
                  </a:solidFill>
                  <a:latin typeface="Georgia" panose="02040502050405020303" pitchFamily="18" charset="0"/>
                </a:rPr>
                <a:t>audio </a:t>
              </a: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file of   the speaker’s speech</a:t>
              </a:r>
            </a:p>
            <a:p>
              <a:endParaRPr lang="en-US" sz="2000" dirty="0" smtClean="0">
                <a:solidFill>
                  <a:srgbClr val="7D0000"/>
                </a:solidFill>
                <a:latin typeface="Georgia" panose="02040502050405020303" pitchFamily="18" charset="0"/>
              </a:endParaRPr>
            </a:p>
            <a:p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         </a:t>
              </a:r>
              <a:r>
                <a:rPr lang="en-US" sz="2000" dirty="0">
                  <a:solidFill>
                    <a:srgbClr val="7D0000"/>
                  </a:solidFill>
                  <a:latin typeface="Georgia" panose="02040502050405020303" pitchFamily="18" charset="0"/>
                </a:rPr>
                <a:t>The text of the </a:t>
              </a: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speech</a:t>
              </a:r>
              <a:endParaRPr lang="en-US" sz="2000" dirty="0">
                <a:solidFill>
                  <a:srgbClr val="7D0000"/>
                </a:solidFill>
                <a:latin typeface="Georgia" panose="02040502050405020303" pitchFamily="18" charset="0"/>
              </a:endParaRP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2528" y="3999050"/>
              <a:ext cx="457200" cy="457200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188" y="4946912"/>
              <a:ext cx="457200" cy="485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836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10" y="1860581"/>
            <a:ext cx="7344678" cy="423879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Signs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have used in the Application of E-Minutes</a:t>
            </a: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972" y="1306624"/>
            <a:ext cx="81564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           List of the speakers on a draft </a:t>
            </a: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legislation </a:t>
            </a: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at the meeting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96" y="1284703"/>
            <a:ext cx="609600" cy="5334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642633" y="3593560"/>
            <a:ext cx="30344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Adding </a:t>
            </a:r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new features in the future, such as a vote of the speaker  by color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593052" y="3362888"/>
            <a:ext cx="1827264" cy="2725996"/>
          </a:xfrm>
          <a:prstGeom prst="roundRect">
            <a:avLst/>
          </a:prstGeom>
          <a:noFill/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236422" y="4559368"/>
            <a:ext cx="1846852" cy="1259544"/>
            <a:chOff x="3617426" y="4867708"/>
            <a:chExt cx="1846852" cy="1259544"/>
          </a:xfrm>
        </p:grpSpPr>
        <p:sp>
          <p:nvSpPr>
            <p:cNvPr id="4" name="Rectangle 3"/>
            <p:cNvSpPr/>
            <p:nvPr/>
          </p:nvSpPr>
          <p:spPr>
            <a:xfrm>
              <a:off x="3617427" y="4949136"/>
              <a:ext cx="162233" cy="206477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617429" y="5266372"/>
              <a:ext cx="162233" cy="20647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617428" y="5573456"/>
              <a:ext cx="162233" cy="206477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24533" y="4867708"/>
              <a:ext cx="6359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latin typeface="Georgia" panose="02040502050405020303" pitchFamily="18" charset="0"/>
                </a:rPr>
                <a:t>Yes</a:t>
              </a:r>
              <a:endParaRPr lang="en-US" dirty="0">
                <a:solidFill>
                  <a:srgbClr val="00B050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024533" y="5184944"/>
              <a:ext cx="6359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Georgia" panose="02040502050405020303" pitchFamily="18" charset="0"/>
                </a:rPr>
                <a:t>No</a:t>
              </a:r>
              <a:endParaRPr lang="en-US" dirty="0">
                <a:solidFill>
                  <a:srgbClr val="FF0000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024533" y="5483743"/>
              <a:ext cx="14397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C000"/>
                  </a:solidFill>
                  <a:latin typeface="Georgia" panose="02040502050405020303" pitchFamily="18" charset="0"/>
                </a:rPr>
                <a:t>Abstained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17426" y="5854532"/>
              <a:ext cx="162233" cy="20647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014452" y="5757920"/>
              <a:ext cx="14397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Georgia" panose="02040502050405020303" pitchFamily="18" charset="0"/>
                </a:rPr>
                <a:t>Did not vote</a:t>
              </a:r>
              <a:endParaRPr lang="en-US" dirty="0">
                <a:latin typeface="Georgia" panose="02040502050405020303" pitchFamily="18" charset="0"/>
              </a:endParaRPr>
            </a:p>
          </p:txBody>
        </p:sp>
      </p:grpSp>
      <p:sp>
        <p:nvSpPr>
          <p:cNvPr id="33" name="TextBox 35"/>
          <p:cNvSpPr txBox="1"/>
          <p:nvPr/>
        </p:nvSpPr>
        <p:spPr>
          <a:xfrm>
            <a:off x="332157" y="3947211"/>
            <a:ext cx="1313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The name of the speaker with his vote</a:t>
            </a:r>
          </a:p>
        </p:txBody>
      </p:sp>
    </p:spTree>
    <p:extLst>
      <p:ext uri="{BB962C8B-B14F-4D97-AF65-F5344CB8AC3E}">
        <p14:creationId xmlns:p14="http://schemas.microsoft.com/office/powerpoint/2010/main" val="371583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Signs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have used in the Application of E-Minutes</a:t>
            </a: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972" y="1306624"/>
            <a:ext cx="78101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            </a:t>
            </a: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Voting results on the draft legislation at the meeting</a:t>
            </a:r>
            <a:endParaRPr lang="en-US" sz="2200" dirty="0" smtClean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96" y="1255232"/>
            <a:ext cx="457200" cy="45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71" y="2075384"/>
            <a:ext cx="8688956" cy="2478638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176288"/>
              </p:ext>
            </p:extLst>
          </p:nvPr>
        </p:nvGraphicFramePr>
        <p:xfrm>
          <a:off x="469514" y="4570264"/>
          <a:ext cx="8659504" cy="1463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33832"/>
                <a:gridCol w="3406877"/>
                <a:gridCol w="619433"/>
                <a:gridCol w="685800"/>
                <a:gridCol w="722670"/>
                <a:gridCol w="862781"/>
                <a:gridCol w="597310"/>
                <a:gridCol w="1130801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rgbClr val="780000"/>
                          </a:solidFill>
                        </a:rPr>
                        <a:t>The time of the vote</a:t>
                      </a:r>
                      <a:endParaRPr lang="en-US" sz="1800" b="0" kern="1200" dirty="0" smtClean="0">
                        <a:solidFill>
                          <a:srgbClr val="78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rgbClr val="780000"/>
                          </a:solidFill>
                          <a:latin typeface="+mn-lt"/>
                          <a:ea typeface="+mn-ea"/>
                          <a:cs typeface="+mn-cs"/>
                        </a:rPr>
                        <a:t>Proposal</a:t>
                      </a:r>
                    </a:p>
                    <a:p>
                      <a:pPr algn="l"/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rgbClr val="780000"/>
                          </a:solidFill>
                        </a:rPr>
                        <a:t>Yes</a:t>
                      </a:r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rgbClr val="780000"/>
                          </a:solidFill>
                        </a:rPr>
                        <a:t>No</a:t>
                      </a:r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rgbClr val="780000"/>
                          </a:solidFill>
                          <a:latin typeface="+mn-lt"/>
                          <a:ea typeface="+mn-ea"/>
                          <a:cs typeface="+mn-cs"/>
                        </a:rPr>
                        <a:t>Didn’t vote</a:t>
                      </a:r>
                    </a:p>
                    <a:p>
                      <a:pPr algn="l"/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rgbClr val="780000"/>
                          </a:solidFill>
                          <a:latin typeface="+mn-lt"/>
                          <a:ea typeface="+mn-ea"/>
                          <a:cs typeface="+mn-cs"/>
                        </a:rPr>
                        <a:t>Decision</a:t>
                      </a:r>
                    </a:p>
                    <a:p>
                      <a:pPr algn="l"/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 rot="16200000">
            <a:off x="5559433" y="5163457"/>
            <a:ext cx="112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80000"/>
                </a:solidFill>
              </a:rPr>
              <a:t>Abstained</a:t>
            </a:r>
          </a:p>
        </p:txBody>
      </p:sp>
      <p:sp>
        <p:nvSpPr>
          <p:cNvPr id="33" name="Rectangle 32"/>
          <p:cNvSpPr/>
          <p:nvPr/>
        </p:nvSpPr>
        <p:spPr>
          <a:xfrm rot="16200000">
            <a:off x="7350262" y="5141793"/>
            <a:ext cx="635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780000"/>
                </a:solidFill>
              </a:rPr>
              <a:t>Total</a:t>
            </a:r>
            <a:endParaRPr lang="en-US" dirty="0">
              <a:solidFill>
                <a:srgbClr val="78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61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Signs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have used in the Application of E-Minutes</a:t>
            </a: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972" y="1306624"/>
            <a:ext cx="78117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Text and accompanying </a:t>
            </a: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documents of the </a:t>
            </a: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draft </a:t>
            </a: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legislation:</a:t>
            </a:r>
            <a:endParaRPr lang="en-US" sz="2200" dirty="0" smtClean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317293" y="1926383"/>
            <a:ext cx="5559675" cy="4360481"/>
            <a:chOff x="2363475" y="1788455"/>
            <a:chExt cx="5559675" cy="4360481"/>
          </a:xfrm>
        </p:grpSpPr>
        <p:sp>
          <p:nvSpPr>
            <p:cNvPr id="18" name="Rectangle 17"/>
            <p:cNvSpPr/>
            <p:nvPr/>
          </p:nvSpPr>
          <p:spPr>
            <a:xfrm>
              <a:off x="2386057" y="1788455"/>
              <a:ext cx="55370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7D0000"/>
                  </a:solidFill>
                  <a:latin typeface="Georgia" panose="02040502050405020303" pitchFamily="18" charset="0"/>
                </a:rPr>
                <a:t>Cover letter from the Legislative Initiative body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386057" y="2308818"/>
              <a:ext cx="359425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the text of the draft legislation</a:t>
              </a:r>
              <a:endParaRPr lang="en-US" sz="2000" dirty="0">
                <a:solidFill>
                  <a:srgbClr val="7D0000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386056" y="2820766"/>
              <a:ext cx="49183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7D0000"/>
                  </a:solidFill>
                  <a:latin typeface="Georgia" panose="02040502050405020303" pitchFamily="18" charset="0"/>
                </a:rPr>
                <a:t>the decision of the appropriate committee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93551" y="3423291"/>
              <a:ext cx="53511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7D0000"/>
                  </a:solidFill>
                  <a:latin typeface="Georgia" panose="02040502050405020303" pitchFamily="18" charset="0"/>
                </a:rPr>
                <a:t>explanatory to the text of the </a:t>
              </a: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draft </a:t>
              </a:r>
              <a:r>
                <a:rPr lang="en-US" sz="2000" dirty="0" smtClean="0">
                  <a:solidFill>
                    <a:srgbClr val="780000"/>
                  </a:solidFill>
                  <a:latin typeface="Georgia" panose="02040502050405020303" pitchFamily="18" charset="0"/>
                </a:rPr>
                <a:t>legislation</a:t>
              </a: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 </a:t>
              </a:r>
              <a:endParaRPr lang="en-US" sz="2000" dirty="0">
                <a:solidFill>
                  <a:srgbClr val="7D0000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363475" y="3902167"/>
              <a:ext cx="4584909" cy="22467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dirty="0">
                  <a:solidFill>
                    <a:srgbClr val="7D0000"/>
                  </a:solidFill>
                  <a:latin typeface="Georgia" panose="02040502050405020303" pitchFamily="18" charset="0"/>
                </a:rPr>
                <a:t>other kind of </a:t>
              </a: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documents. For example:</a:t>
              </a:r>
            </a:p>
            <a:p>
              <a:pPr marL="968375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Reports</a:t>
              </a:r>
            </a:p>
            <a:p>
              <a:pPr marL="968375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Memorandum</a:t>
              </a:r>
            </a:p>
            <a:p>
              <a:pPr marL="968375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Agreement etc.</a:t>
              </a:r>
            </a:p>
            <a:p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 </a:t>
              </a:r>
              <a:endParaRPr lang="en-US" sz="2000" dirty="0">
                <a:solidFill>
                  <a:srgbClr val="7D0000"/>
                </a:solidFill>
                <a:latin typeface="Georgia" panose="02040502050405020303" pitchFamily="18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927" y="3555486"/>
            <a:ext cx="358588" cy="35858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086" y="1991296"/>
            <a:ext cx="378543" cy="29787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724" y="2467702"/>
            <a:ext cx="217789" cy="27112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16" y="3015775"/>
            <a:ext cx="354297" cy="35429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927" y="4118769"/>
            <a:ext cx="386758" cy="386758"/>
          </a:xfrm>
          <a:prstGeom prst="rect">
            <a:avLst/>
          </a:prstGeom>
        </p:spPr>
      </p:pic>
      <p:sp>
        <p:nvSpPr>
          <p:cNvPr id="2" name="Right Brace 1"/>
          <p:cNvSpPr/>
          <p:nvPr/>
        </p:nvSpPr>
        <p:spPr>
          <a:xfrm>
            <a:off x="5589639" y="4670849"/>
            <a:ext cx="302342" cy="1246239"/>
          </a:xfrm>
          <a:prstGeom prst="rightBrace">
            <a:avLst/>
          </a:prstGeom>
          <a:ln w="19050">
            <a:solidFill>
              <a:srgbClr val="7D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022629" y="5072406"/>
            <a:ext cx="1003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31 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05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2286000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3266" y="485580"/>
            <a:ext cx="6088525" cy="1826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4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THANK YOU FOR YOUR </a:t>
            </a:r>
          </a:p>
          <a:p>
            <a:pPr algn="r">
              <a:lnSpc>
                <a:spcPct val="150000"/>
              </a:lnSpc>
            </a:pPr>
            <a:r>
              <a:rPr lang="en-US" sz="4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ATTENTION</a:t>
            </a:r>
            <a:endParaRPr lang="en-US" sz="4000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5469715" y="2319332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9753">
            <a:off x="3211852" y="3028676"/>
            <a:ext cx="2206625" cy="25248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7447">
            <a:off x="3594883" y="2864557"/>
            <a:ext cx="2206625" cy="252488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76532">
            <a:off x="3987787" y="2931191"/>
            <a:ext cx="2206625" cy="25248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71635" y="3264872"/>
            <a:ext cx="85311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0" dirty="0" smtClean="0">
                <a:solidFill>
                  <a:srgbClr val="7D0000"/>
                </a:solidFill>
                <a:latin typeface="Algerian" panose="04020705040A02060702" pitchFamily="82" charset="0"/>
              </a:rPr>
              <a:t>?</a:t>
            </a:r>
            <a:endParaRPr lang="en-US" sz="12000" dirty="0">
              <a:solidFill>
                <a:srgbClr val="7D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88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6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6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1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1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6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6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1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1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6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6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1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1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7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7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3037</TotalTime>
  <Words>908</Words>
  <Application>Microsoft Office PowerPoint</Application>
  <PresentationFormat>On-screen Show (4:3)</PresentationFormat>
  <Paragraphs>213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Algerian</vt:lpstr>
      <vt:lpstr>Arial</vt:lpstr>
      <vt:lpstr>Calibri</vt:lpstr>
      <vt:lpstr>Calibri Light</vt:lpstr>
      <vt:lpstr>Courier New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shahin</dc:creator>
  <cp:lastModifiedBy>SHasanov</cp:lastModifiedBy>
  <cp:revision>189</cp:revision>
  <dcterms:created xsi:type="dcterms:W3CDTF">2016-10-17T09:04:27Z</dcterms:created>
  <dcterms:modified xsi:type="dcterms:W3CDTF">2018-07-03T00:38:42Z</dcterms:modified>
</cp:coreProperties>
</file>