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5"/>
  </p:notesMasterIdLst>
  <p:sldIdLst>
    <p:sldId id="256" r:id="rId2"/>
    <p:sldId id="263" r:id="rId3"/>
    <p:sldId id="279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6" r:id="rId12"/>
    <p:sldId id="297" r:id="rId13"/>
    <p:sldId id="308" r:id="rId14"/>
    <p:sldId id="309" r:id="rId15"/>
    <p:sldId id="310" r:id="rId16"/>
    <p:sldId id="311" r:id="rId17"/>
    <p:sldId id="312" r:id="rId18"/>
    <p:sldId id="313" r:id="rId19"/>
    <p:sldId id="314" r:id="rId20"/>
    <p:sldId id="315" r:id="rId21"/>
    <p:sldId id="298" r:id="rId22"/>
    <p:sldId id="299" r:id="rId23"/>
    <p:sldId id="300" r:id="rId24"/>
    <p:sldId id="301" r:id="rId25"/>
    <p:sldId id="302" r:id="rId26"/>
    <p:sldId id="303" r:id="rId27"/>
    <p:sldId id="304" r:id="rId28"/>
    <p:sldId id="305" r:id="rId29"/>
    <p:sldId id="306" r:id="rId30"/>
    <p:sldId id="307" r:id="rId31"/>
    <p:sldId id="316" r:id="rId32"/>
    <p:sldId id="317" r:id="rId33"/>
    <p:sldId id="318" r:id="rId34"/>
    <p:sldId id="319" r:id="rId35"/>
    <p:sldId id="320" r:id="rId36"/>
    <p:sldId id="286" r:id="rId37"/>
    <p:sldId id="281" r:id="rId38"/>
    <p:sldId id="280" r:id="rId39"/>
    <p:sldId id="282" r:id="rId40"/>
    <p:sldId id="283" r:id="rId41"/>
    <p:sldId id="284" r:id="rId42"/>
    <p:sldId id="285" r:id="rId43"/>
    <p:sldId id="278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0000"/>
    <a:srgbClr val="7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985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1402" y="4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28F062-C966-47C6-ADC6-59C2FF2279DC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E4B470-5946-4FB5-9267-8124417FD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860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CC8E7C-14BB-4491-9E1C-E3DE74B0635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893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CC8E7C-14BB-4491-9E1C-E3DE74B0635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249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CC8E7C-14BB-4491-9E1C-E3DE74B0635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574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CC8E7C-14BB-4491-9E1C-E3DE74B0635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8274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F138B-4D79-4BDB-AE6A-BF1C314FF8E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044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F138B-4D79-4BDB-AE6A-BF1C314FF8E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3853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F138B-4D79-4BDB-AE6A-BF1C314FF8E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9981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F138B-4D79-4BDB-AE6A-BF1C314FF8E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6556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F138B-4D79-4BDB-AE6A-BF1C314FF8E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506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F138B-4D79-4BDB-AE6A-BF1C314FF8E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756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F138B-4D79-4BDB-AE6A-BF1C314FF8E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3686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F138B-4D79-4BDB-AE6A-BF1C314FF8E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7606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F138B-4D79-4BDB-AE6A-BF1C314FF8E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3850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F138B-4D79-4BDB-AE6A-BF1C314FF8E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6865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F138B-4D79-4BDB-AE6A-BF1C314FF8E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0487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F138B-4D79-4BDB-AE6A-BF1C314FF8E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2155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F138B-4D79-4BDB-AE6A-BF1C314FF8E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401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B8EB7-66CF-4A83-9A3A-38DE4A82AD3B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1F38F-F665-4550-B966-5682790B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432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B8EB7-66CF-4A83-9A3A-38DE4A82AD3B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1F38F-F665-4550-B966-5682790B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183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B8EB7-66CF-4A83-9A3A-38DE4A82AD3B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1F38F-F665-4550-B966-5682790B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927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B8EB7-66CF-4A83-9A3A-38DE4A82AD3B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1F38F-F665-4550-B966-5682790B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801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B8EB7-66CF-4A83-9A3A-38DE4A82AD3B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1F38F-F665-4550-B966-5682790B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713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B8EB7-66CF-4A83-9A3A-38DE4A82AD3B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1F38F-F665-4550-B966-5682790B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769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B8EB7-66CF-4A83-9A3A-38DE4A82AD3B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1F38F-F665-4550-B966-5682790B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239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B8EB7-66CF-4A83-9A3A-38DE4A82AD3B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1F38F-F665-4550-B966-5682790B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561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B8EB7-66CF-4A83-9A3A-38DE4A82AD3B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1F38F-F665-4550-B966-5682790B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675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B8EB7-66CF-4A83-9A3A-38DE4A82AD3B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1F38F-F665-4550-B966-5682790B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523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B8EB7-66CF-4A83-9A3A-38DE4A82AD3B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1F38F-F665-4550-B966-5682790B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561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5B8EB7-66CF-4A83-9A3A-38DE4A82AD3B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1F38F-F665-4550-B966-5682790B9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029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meclis.az/ecprd2013/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meclis.az/software/?pg=present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meclis.az/software/" TargetMode="Externa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meclis.az/DEMO/Stenoqram_files/Stenoqram.html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meclis.az/DEMO/Stenoqram_files/Stenoqram.html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meclis.az/DEMO/Stenoqram_files/Stenoqram.html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9271" y="127162"/>
            <a:ext cx="12444" cy="5726791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563441" y="1438654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451715" y="228167"/>
            <a:ext cx="8365970" cy="1085385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rgbClr val="7D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TO </a:t>
            </a:r>
            <a:r>
              <a:rPr lang="en-US" sz="2800" b="1" dirty="0" smtClean="0">
                <a:solidFill>
                  <a:srgbClr val="7D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“E-PARLIAMENT” </a:t>
            </a:r>
            <a:r>
              <a:rPr lang="en-US" sz="2800" b="1" dirty="0">
                <a:solidFill>
                  <a:srgbClr val="7D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step by step</a:t>
            </a:r>
            <a:endParaRPr lang="en-US" sz="2800" b="1" dirty="0" smtClean="0">
              <a:solidFill>
                <a:srgbClr val="7D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lt-LT" sz="2400" dirty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925" y="1545086"/>
            <a:ext cx="6657549" cy="441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148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9271" y="127162"/>
            <a:ext cx="12444" cy="5726791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410330" y="1200758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451715" y="240827"/>
            <a:ext cx="8365970" cy="4994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All presentations on a way to </a:t>
            </a:r>
            <a:r>
              <a:rPr lang="en-US" sz="2400" b="1" dirty="0">
                <a:solidFill>
                  <a:srgbClr val="7D0000"/>
                </a:solidFill>
                <a:latin typeface="Georgia" panose="02040502050405020303" pitchFamily="18" charset="0"/>
              </a:rPr>
              <a:t>e-parliament</a:t>
            </a:r>
            <a:endParaRPr lang="en-US" sz="2400" b="1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1" y="1013979"/>
            <a:ext cx="9143999" cy="5136788"/>
            <a:chOff x="0" y="857251"/>
            <a:chExt cx="9143999" cy="5136788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857251"/>
              <a:ext cx="9143999" cy="5136788"/>
            </a:xfrm>
            <a:prstGeom prst="rect">
              <a:avLst/>
            </a:prstGeom>
          </p:spPr>
        </p:pic>
        <p:sp>
          <p:nvSpPr>
            <p:cNvPr id="36" name="Oval 35"/>
            <p:cNvSpPr/>
            <p:nvPr/>
          </p:nvSpPr>
          <p:spPr>
            <a:xfrm>
              <a:off x="2829758" y="1976509"/>
              <a:ext cx="99874" cy="10653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Oval 36"/>
            <p:cNvSpPr/>
            <p:nvPr/>
          </p:nvSpPr>
          <p:spPr>
            <a:xfrm>
              <a:off x="1588772" y="3060734"/>
              <a:ext cx="99874" cy="10653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719944" y="2951731"/>
              <a:ext cx="2937355" cy="276999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+mj-lt"/>
                </a:rPr>
                <a:t>Strasbourg ,ECPRD, December 18-19,  2014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960982" y="1903563"/>
              <a:ext cx="3229148" cy="276999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+mj-lt"/>
                </a:rPr>
                <a:t>Sankt-Petersburg, ECPRD, September 19-21, 2013</a:t>
              </a:r>
            </a:p>
          </p:txBody>
        </p:sp>
        <p:sp>
          <p:nvSpPr>
            <p:cNvPr id="40" name="Oval 39"/>
            <p:cNvSpPr/>
            <p:nvPr/>
          </p:nvSpPr>
          <p:spPr>
            <a:xfrm>
              <a:off x="2022514" y="3255241"/>
              <a:ext cx="99874" cy="10653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172393" y="3225418"/>
              <a:ext cx="2299594" cy="276999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+mj-lt"/>
                </a:rPr>
                <a:t>Ljubljana, ECPRD, June 5-6, 2014 </a:t>
              </a:r>
            </a:p>
          </p:txBody>
        </p:sp>
        <p:sp>
          <p:nvSpPr>
            <p:cNvPr id="42" name="Oval 41"/>
            <p:cNvSpPr/>
            <p:nvPr/>
          </p:nvSpPr>
          <p:spPr>
            <a:xfrm>
              <a:off x="3831824" y="3651529"/>
              <a:ext cx="99874" cy="10653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974906" y="3599097"/>
              <a:ext cx="2492262" cy="276999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  <a:latin typeface="+mj-lt"/>
                </a:rPr>
                <a:t>Baku, ECPRD, November 28-29, 2013</a:t>
              </a:r>
            </a:p>
          </p:txBody>
        </p:sp>
        <p:sp>
          <p:nvSpPr>
            <p:cNvPr id="44" name="Oval 43"/>
            <p:cNvSpPr/>
            <p:nvPr/>
          </p:nvSpPr>
          <p:spPr>
            <a:xfrm>
              <a:off x="8103786" y="3853012"/>
              <a:ext cx="99874" cy="10653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7543800" y="4042009"/>
              <a:ext cx="1228298" cy="461665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C00000"/>
                  </a:solidFill>
                  <a:latin typeface="+mj-lt"/>
                </a:rPr>
                <a:t> </a:t>
              </a:r>
              <a:r>
                <a:rPr lang="en-US" sz="1200" dirty="0">
                  <a:solidFill>
                    <a:schemeClr val="tx1"/>
                  </a:solidFill>
                  <a:latin typeface="+mj-lt"/>
                </a:rPr>
                <a:t>Seoul, IPU,</a:t>
              </a:r>
            </a:p>
            <a:p>
              <a:pPr algn="ctr"/>
              <a:r>
                <a:rPr lang="en-US" sz="1200" dirty="0">
                  <a:solidFill>
                    <a:schemeClr val="tx1"/>
                  </a:solidFill>
                  <a:latin typeface="+mj-lt"/>
                </a:rPr>
                <a:t> May 8-10, 2014 </a:t>
              </a:r>
            </a:p>
          </p:txBody>
        </p:sp>
      </p:grpSp>
      <p:sp>
        <p:nvSpPr>
          <p:cNvPr id="46" name="Oval 45"/>
          <p:cNvSpPr/>
          <p:nvPr/>
        </p:nvSpPr>
        <p:spPr>
          <a:xfrm>
            <a:off x="1458070" y="3055845"/>
            <a:ext cx="99874" cy="10653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7" name="TextBox 46"/>
          <p:cNvSpPr txBox="1"/>
          <p:nvPr/>
        </p:nvSpPr>
        <p:spPr>
          <a:xfrm>
            <a:off x="1557945" y="2864316"/>
            <a:ext cx="2373753" cy="27699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  <a:latin typeface="+mj-lt"/>
              </a:rPr>
              <a:t>Brussels, ECPRD</a:t>
            </a:r>
            <a:r>
              <a:rPr lang="en-US" sz="1200" dirty="0">
                <a:solidFill>
                  <a:schemeClr val="tx1"/>
                </a:solidFill>
                <a:latin typeface="+mj-lt"/>
              </a:rPr>
              <a:t>, </a:t>
            </a:r>
            <a:r>
              <a:rPr lang="en-US" sz="1200" dirty="0" smtClean="0">
                <a:solidFill>
                  <a:schemeClr val="tx1"/>
                </a:solidFill>
                <a:latin typeface="+mj-lt"/>
              </a:rPr>
              <a:t>April 16-17,  2015</a:t>
            </a: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1119612" y="2724207"/>
            <a:ext cx="99874" cy="10653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TextBox 26"/>
          <p:cNvSpPr txBox="1"/>
          <p:nvPr/>
        </p:nvSpPr>
        <p:spPr>
          <a:xfrm>
            <a:off x="1250836" y="2651261"/>
            <a:ext cx="3229148" cy="27699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+mj-lt"/>
              </a:rPr>
              <a:t>London, </a:t>
            </a:r>
            <a:r>
              <a:rPr lang="en-US" sz="1200" dirty="0">
                <a:solidFill>
                  <a:schemeClr val="tx1"/>
                </a:solidFill>
                <a:latin typeface="+mj-lt"/>
              </a:rPr>
              <a:t>ECPRD, September 19-21, 2013</a:t>
            </a:r>
          </a:p>
        </p:txBody>
      </p:sp>
    </p:spTree>
    <p:extLst>
      <p:ext uri="{BB962C8B-B14F-4D97-AF65-F5344CB8AC3E}">
        <p14:creationId xmlns:p14="http://schemas.microsoft.com/office/powerpoint/2010/main" val="770917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9271" y="127162"/>
            <a:ext cx="12444" cy="5726791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410330" y="1235262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451715" y="155737"/>
            <a:ext cx="8365970" cy="4994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40000"/>
              </a:lnSpc>
            </a:pPr>
            <a:r>
              <a:rPr lang="en-US" sz="2400" b="1" u="sng" dirty="0" smtClean="0">
                <a:solidFill>
                  <a:srgbClr val="7D0000"/>
                </a:solidFill>
                <a:latin typeface="Georgia" panose="02040502050405020303" pitchFamily="18" charset="0"/>
              </a:rPr>
              <a:t>On September of 2013</a:t>
            </a:r>
            <a:r>
              <a:rPr lang="en-US" sz="28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: </a:t>
            </a: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European Centre for Parliamentary Research and Documentation (ECPRD)</a:t>
            </a:r>
          </a:p>
        </p:txBody>
      </p:sp>
      <p:sp>
        <p:nvSpPr>
          <p:cNvPr id="5" name="Rectangle 4"/>
          <p:cNvSpPr/>
          <p:nvPr/>
        </p:nvSpPr>
        <p:spPr>
          <a:xfrm>
            <a:off x="580972" y="1721026"/>
            <a:ext cx="823671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780000"/>
                </a:solidFill>
                <a:latin typeface="Georgia" panose="02040502050405020303" pitchFamily="18" charset="0"/>
              </a:rPr>
              <a:t>Legislative Information Management Application </a:t>
            </a:r>
            <a:r>
              <a:rPr lang="en-US" sz="24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 (</a:t>
            </a:r>
            <a:r>
              <a:rPr lang="en-US" sz="2400" dirty="0">
                <a:solidFill>
                  <a:srgbClr val="780000"/>
                </a:solidFill>
                <a:latin typeface="Georgia" panose="02040502050405020303" pitchFamily="18" charset="0"/>
              </a:rPr>
              <a:t>LIMA) </a:t>
            </a:r>
            <a:r>
              <a:rPr lang="en-US" sz="24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Contributes </a:t>
            </a:r>
            <a:r>
              <a:rPr lang="en-US" sz="2400" dirty="0">
                <a:solidFill>
                  <a:srgbClr val="780000"/>
                </a:solidFill>
                <a:latin typeface="Georgia" panose="02040502050405020303" pitchFamily="18" charset="0"/>
              </a:rPr>
              <a:t>to Improving Lawmaking in </a:t>
            </a:r>
            <a:r>
              <a:rPr lang="en-US" sz="24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Azerbaijan:</a:t>
            </a:r>
          </a:p>
          <a:p>
            <a:pPr marL="1257300" lvl="2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Description of lawmaking process in Azerbaijan</a:t>
            </a:r>
          </a:p>
          <a:p>
            <a:pPr marL="1257300" lvl="2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780000"/>
                </a:solidFill>
                <a:latin typeface="Georgia" panose="02040502050405020303" pitchFamily="18" charset="0"/>
              </a:rPr>
              <a:t>Briefly description of the approach to registering audio recording of speech by speaker in the </a:t>
            </a:r>
            <a:r>
              <a:rPr lang="en-US" sz="24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sitting.</a:t>
            </a:r>
            <a:endParaRPr lang="en-US" sz="2400" dirty="0">
              <a:solidFill>
                <a:srgbClr val="78000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650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9271" y="127162"/>
            <a:ext cx="12444" cy="5726791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395827" y="1200758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451715" y="155737"/>
            <a:ext cx="8365970" cy="4994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40000"/>
              </a:lnSpc>
            </a:pPr>
            <a:r>
              <a:rPr lang="en-US" sz="2400" b="1" u="sng" dirty="0" smtClean="0">
                <a:solidFill>
                  <a:srgbClr val="7D0000"/>
                </a:solidFill>
                <a:latin typeface="Georgia" panose="02040502050405020303" pitchFamily="18" charset="0"/>
              </a:rPr>
              <a:t>On </a:t>
            </a:r>
            <a:r>
              <a:rPr lang="en-US" sz="2400" b="1" u="sng" dirty="0" err="1" smtClean="0">
                <a:solidFill>
                  <a:srgbClr val="7D0000"/>
                </a:solidFill>
                <a:latin typeface="Georgia" panose="02040502050405020303" pitchFamily="18" charset="0"/>
              </a:rPr>
              <a:t>Novebmer</a:t>
            </a:r>
            <a:r>
              <a:rPr lang="en-US" sz="2400" b="1" u="sng" dirty="0" smtClean="0">
                <a:solidFill>
                  <a:srgbClr val="7D0000"/>
                </a:solidFill>
                <a:latin typeface="Georgia" panose="02040502050405020303" pitchFamily="18" charset="0"/>
              </a:rPr>
              <a:t> of 2013</a:t>
            </a:r>
            <a:r>
              <a:rPr lang="en-US" sz="2400" b="1" u="sng" dirty="0">
                <a:solidFill>
                  <a:srgbClr val="7D0000"/>
                </a:solidFill>
                <a:latin typeface="Georgia" panose="02040502050405020303" pitchFamily="18" charset="0"/>
              </a:rPr>
              <a:t>: </a:t>
            </a:r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European Centre for Parliamentary Research and </a:t>
            </a: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Documentation </a:t>
            </a:r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(ECPRD)</a:t>
            </a:r>
          </a:p>
          <a:p>
            <a:pPr>
              <a:lnSpc>
                <a:spcPct val="140000"/>
              </a:lnSpc>
            </a:pP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  </a:t>
            </a:r>
          </a:p>
        </p:txBody>
      </p:sp>
      <p:sp>
        <p:nvSpPr>
          <p:cNvPr id="5" name="Rectangle 4"/>
          <p:cNvSpPr/>
          <p:nvPr/>
        </p:nvSpPr>
        <p:spPr>
          <a:xfrm>
            <a:off x="595475" y="1862168"/>
            <a:ext cx="823671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The </a:t>
            </a:r>
            <a:r>
              <a:rPr lang="en-US" sz="2400" dirty="0" err="1">
                <a:solidFill>
                  <a:srgbClr val="7D0000"/>
                </a:solidFill>
                <a:latin typeface="Georgia" panose="02040502050405020303" pitchFamily="18" charset="0"/>
              </a:rPr>
              <a:t>Milli</a:t>
            </a:r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 </a:t>
            </a:r>
            <a:r>
              <a:rPr lang="en-US" sz="2400" dirty="0" err="1">
                <a:solidFill>
                  <a:srgbClr val="7D0000"/>
                </a:solidFill>
                <a:latin typeface="Georgia" panose="02040502050405020303" pitchFamily="18" charset="0"/>
              </a:rPr>
              <a:t>Mejlis</a:t>
            </a:r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 of the Azerbaijan Republic was hosted the ECPRD seminar "Area of Interest ICT in Parliament”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7 presentations was made by ICT staff of the </a:t>
            </a:r>
            <a:r>
              <a:rPr lang="en-US" sz="2400" dirty="0" err="1" smtClean="0">
                <a:solidFill>
                  <a:srgbClr val="780000"/>
                </a:solidFill>
                <a:latin typeface="Georgia" panose="02040502050405020303" pitchFamily="18" charset="0"/>
              </a:rPr>
              <a:t>Milli</a:t>
            </a:r>
            <a:r>
              <a:rPr lang="en-US" sz="24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 </a:t>
            </a:r>
            <a:r>
              <a:rPr lang="en-US" sz="2400" dirty="0" err="1" smtClean="0">
                <a:solidFill>
                  <a:srgbClr val="780000"/>
                </a:solidFill>
                <a:latin typeface="Georgia" panose="02040502050405020303" pitchFamily="18" charset="0"/>
              </a:rPr>
              <a:t>Mejlis</a:t>
            </a:r>
            <a:r>
              <a:rPr lang="en-US" sz="2400" dirty="0">
                <a:solidFill>
                  <a:srgbClr val="780000"/>
                </a:solidFill>
                <a:latin typeface="Georgia" panose="02040502050405020303" pitchFamily="18" charset="0"/>
              </a:rPr>
              <a:t> </a:t>
            </a:r>
            <a:r>
              <a:rPr lang="en-US" sz="24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(</a:t>
            </a:r>
            <a:r>
              <a:rPr lang="en-US" sz="2400" dirty="0" smtClean="0">
                <a:solidFill>
                  <a:srgbClr val="780000"/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2"/>
              </a:rPr>
              <a:t>http://meclis.az/ecprd2013/</a:t>
            </a:r>
            <a:r>
              <a:rPr lang="en-US" sz="24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)  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780000"/>
                </a:solidFill>
                <a:latin typeface="Georgia" panose="02040502050405020303" pitchFamily="18" charset="0"/>
              </a:rPr>
              <a:t>More attention was paid to the technical issue of the system</a:t>
            </a:r>
          </a:p>
        </p:txBody>
      </p:sp>
    </p:spTree>
    <p:extLst>
      <p:ext uri="{BB962C8B-B14F-4D97-AF65-F5344CB8AC3E}">
        <p14:creationId xmlns:p14="http://schemas.microsoft.com/office/powerpoint/2010/main" val="1367211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9271" y="127162"/>
            <a:ext cx="12444" cy="5726791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395827" y="1280270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466218" y="237804"/>
            <a:ext cx="8365970" cy="4994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40000"/>
              </a:lnSpc>
            </a:pPr>
            <a:r>
              <a:rPr lang="en-US" sz="2400" b="1" u="sng" dirty="0" smtClean="0">
                <a:solidFill>
                  <a:srgbClr val="7D0000"/>
                </a:solidFill>
                <a:latin typeface="Georgia" panose="02040502050405020303" pitchFamily="18" charset="0"/>
              </a:rPr>
              <a:t>On May of 2014:</a:t>
            </a: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 Inter-Parliamentary Union (IPU), </a:t>
            </a:r>
          </a:p>
          <a:p>
            <a:pPr>
              <a:lnSpc>
                <a:spcPct val="140000"/>
              </a:lnSpc>
            </a:pP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World e-Parliament Conference 2014</a:t>
            </a:r>
            <a:endParaRPr lang="en-US" sz="2400" dirty="0">
              <a:solidFill>
                <a:srgbClr val="7D0000"/>
              </a:solidFill>
              <a:latin typeface="Georgia" panose="02040502050405020303" pitchFamily="18" charset="0"/>
            </a:endParaRPr>
          </a:p>
          <a:p>
            <a:pPr>
              <a:lnSpc>
                <a:spcPct val="140000"/>
              </a:lnSpc>
            </a:pP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  </a:t>
            </a:r>
          </a:p>
        </p:txBody>
      </p:sp>
      <p:sp>
        <p:nvSpPr>
          <p:cNvPr id="5" name="Rectangle 4"/>
          <p:cNvSpPr/>
          <p:nvPr/>
        </p:nvSpPr>
        <p:spPr>
          <a:xfrm>
            <a:off x="446523" y="1135284"/>
            <a:ext cx="8385665" cy="4930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Rethinking Approaches for Publishing Parliamentary Proceedings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A </a:t>
            </a:r>
            <a:r>
              <a:rPr lang="en-US" sz="2400" dirty="0">
                <a:solidFill>
                  <a:srgbClr val="780000"/>
                </a:solidFill>
                <a:latin typeface="Georgia" panose="02040502050405020303" pitchFamily="18" charset="0"/>
              </a:rPr>
              <a:t>new method of publishing parliamentary proceeding was </a:t>
            </a:r>
            <a:r>
              <a:rPr lang="en-US" sz="24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proposed in </a:t>
            </a:r>
            <a:r>
              <a:rPr lang="en-US" sz="2400" dirty="0">
                <a:solidFill>
                  <a:srgbClr val="780000"/>
                </a:solidFill>
                <a:latin typeface="Georgia" panose="02040502050405020303" pitchFamily="18" charset="0"/>
              </a:rPr>
              <a:t>three </a:t>
            </a:r>
            <a:r>
              <a:rPr lang="en-US" sz="24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options (</a:t>
            </a:r>
            <a:r>
              <a:rPr lang="en-US" sz="2400" dirty="0" smtClean="0">
                <a:solidFill>
                  <a:srgbClr val="780000"/>
                </a:solidFill>
                <a:latin typeface="Georgia" panose="02040502050405020303" pitchFamily="18" charset="0"/>
                <a:hlinkClick r:id="rId2"/>
              </a:rPr>
              <a:t>http</a:t>
            </a:r>
            <a:r>
              <a:rPr lang="en-US" sz="2400" dirty="0">
                <a:solidFill>
                  <a:srgbClr val="780000"/>
                </a:solidFill>
                <a:latin typeface="Georgia" panose="02040502050405020303" pitchFamily="18" charset="0"/>
                <a:hlinkClick r:id="rId2"/>
              </a:rPr>
              <a:t>://meclis.az/software/?</a:t>
            </a:r>
            <a:r>
              <a:rPr lang="en-US" sz="2400" dirty="0" smtClean="0">
                <a:solidFill>
                  <a:srgbClr val="780000"/>
                </a:solidFill>
                <a:latin typeface="Georgia" panose="02040502050405020303" pitchFamily="18" charset="0"/>
                <a:hlinkClick r:id="rId2"/>
              </a:rPr>
              <a:t>pg=present</a:t>
            </a:r>
            <a:r>
              <a:rPr lang="en-US" sz="24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) :</a:t>
            </a:r>
          </a:p>
          <a:p>
            <a:pPr marL="1144588" lvl="1" indent="-34290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en-US" sz="24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In </a:t>
            </a:r>
            <a:r>
              <a:rPr lang="en-US" sz="2400" dirty="0">
                <a:solidFill>
                  <a:srgbClr val="780000"/>
                </a:solidFill>
                <a:latin typeface="Georgia" panose="02040502050405020303" pitchFamily="18" charset="0"/>
              </a:rPr>
              <a:t>Manual </a:t>
            </a:r>
            <a:r>
              <a:rPr lang="en-US" sz="24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Mode</a:t>
            </a:r>
          </a:p>
          <a:p>
            <a:pPr marL="1144588" lvl="1" indent="-34290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en-US" sz="24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In </a:t>
            </a:r>
            <a:r>
              <a:rPr lang="en-US" sz="2400" dirty="0">
                <a:solidFill>
                  <a:srgbClr val="780000"/>
                </a:solidFill>
                <a:latin typeface="Georgia" panose="02040502050405020303" pitchFamily="18" charset="0"/>
              </a:rPr>
              <a:t>semi-automated mode	</a:t>
            </a:r>
            <a:endParaRPr lang="en-US" sz="2400" dirty="0" smtClean="0">
              <a:solidFill>
                <a:srgbClr val="780000"/>
              </a:solidFill>
              <a:latin typeface="Georgia" panose="02040502050405020303" pitchFamily="18" charset="0"/>
            </a:endParaRPr>
          </a:p>
          <a:p>
            <a:pPr marL="1144588" lvl="1" indent="-34290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en-US" sz="24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In </a:t>
            </a:r>
            <a:r>
              <a:rPr lang="en-US" sz="2400" dirty="0">
                <a:solidFill>
                  <a:srgbClr val="780000"/>
                </a:solidFill>
                <a:latin typeface="Georgia" panose="02040502050405020303" pitchFamily="18" charset="0"/>
              </a:rPr>
              <a:t>Automatic mode</a:t>
            </a:r>
            <a:endParaRPr lang="en-US" sz="2400" dirty="0" smtClean="0">
              <a:solidFill>
                <a:srgbClr val="780000"/>
              </a:solidFill>
              <a:latin typeface="Georgia" panose="02040502050405020303" pitchFamily="18" charset="0"/>
            </a:endParaRP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 smtClean="0">
                <a:solidFill>
                  <a:srgbClr val="780000"/>
                </a:solidFill>
                <a:latin typeface="Georgia" panose="02040502050405020303" pitchFamily="18" charset="0"/>
              </a:rPr>
              <a:t>Main </a:t>
            </a:r>
            <a:r>
              <a:rPr lang="en-US" sz="2400" b="1" dirty="0">
                <a:solidFill>
                  <a:srgbClr val="780000"/>
                </a:solidFill>
                <a:latin typeface="Georgia" panose="02040502050405020303" pitchFamily="18" charset="0"/>
              </a:rPr>
              <a:t>goal was is the fastest method</a:t>
            </a:r>
            <a:r>
              <a:rPr lang="en-US" sz="2400" b="1" dirty="0" smtClean="0">
                <a:solidFill>
                  <a:srgbClr val="780000"/>
                </a:solidFill>
                <a:latin typeface="Georgia" panose="02040502050405020303" pitchFamily="18" charset="0"/>
              </a:rPr>
              <a:t>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 smtClean="0">
                <a:solidFill>
                  <a:srgbClr val="780000"/>
                </a:solidFill>
                <a:latin typeface="Georgia" panose="02040502050405020303" pitchFamily="18" charset="0"/>
              </a:rPr>
              <a:t>The approach does not required transform speech  to TEXT</a:t>
            </a:r>
            <a:endParaRPr lang="en-US" sz="2400" b="1" dirty="0">
              <a:solidFill>
                <a:srgbClr val="78000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015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9271" y="127162"/>
            <a:ext cx="12444" cy="5726791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410330" y="1235262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451715" y="155737"/>
            <a:ext cx="8365970" cy="4994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40000"/>
              </a:lnSpc>
            </a:pPr>
            <a:r>
              <a:rPr lang="en-US" sz="2400" b="1" u="sng" dirty="0" smtClean="0">
                <a:solidFill>
                  <a:srgbClr val="7D0000"/>
                </a:solidFill>
                <a:latin typeface="Georgia" panose="02040502050405020303" pitchFamily="18" charset="0"/>
              </a:rPr>
              <a:t>On June of 2014</a:t>
            </a:r>
            <a:r>
              <a:rPr lang="en-US" sz="28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: </a:t>
            </a:r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ECPRD </a:t>
            </a: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SEMINAR: </a:t>
            </a:r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STENOGRAPHIC RECORDS: HANSARD IN THE 21ST CENTURY </a:t>
            </a:r>
            <a:endParaRPr lang="en-US" sz="2400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80972" y="1721026"/>
            <a:ext cx="823671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780000"/>
                </a:solidFill>
                <a:latin typeface="Georgia" panose="02040502050405020303" pitchFamily="18" charset="0"/>
              </a:rPr>
              <a:t>E-Hansard: </a:t>
            </a:r>
            <a:r>
              <a:rPr lang="en-US" sz="2400" dirty="0">
                <a:solidFill>
                  <a:srgbClr val="780000"/>
                </a:solidFill>
                <a:latin typeface="Georgia" panose="02040502050405020303" pitchFamily="18" charset="0"/>
              </a:rPr>
              <a:t>Digital Mirror of Legislative Procedure, Practices and </a:t>
            </a:r>
            <a:r>
              <a:rPr lang="en-US" sz="24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Records</a:t>
            </a:r>
          </a:p>
          <a:p>
            <a:endParaRPr lang="en-US" sz="2400" dirty="0">
              <a:solidFill>
                <a:srgbClr val="780000"/>
              </a:solidFill>
              <a:latin typeface="Georgia" panose="02040502050405020303" pitchFamily="18" charset="0"/>
            </a:endParaRP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780000"/>
                </a:solidFill>
                <a:latin typeface="Georgia" panose="02040502050405020303" pitchFamily="18" charset="0"/>
              </a:rPr>
              <a:t>Requirements for the publication of parliamentary proceedings were </a:t>
            </a:r>
            <a:r>
              <a:rPr lang="en-US" sz="24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given</a:t>
            </a:r>
          </a:p>
          <a:p>
            <a:pPr lvl="2"/>
            <a:endParaRPr lang="en-US" sz="2400" dirty="0" smtClean="0">
              <a:solidFill>
                <a:srgbClr val="780000"/>
              </a:solidFill>
              <a:latin typeface="Georgia" panose="02040502050405020303" pitchFamily="18" charset="0"/>
            </a:endParaRP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780000"/>
                </a:solidFill>
                <a:latin typeface="Georgia" panose="02040502050405020303" pitchFamily="18" charset="0"/>
              </a:rPr>
              <a:t>A comparative analysis was made of our method with the data of the handbook "Technological options for capturing and reporting parliamentary proceeding" .</a:t>
            </a:r>
          </a:p>
        </p:txBody>
      </p:sp>
    </p:spTree>
    <p:extLst>
      <p:ext uri="{BB962C8B-B14F-4D97-AF65-F5344CB8AC3E}">
        <p14:creationId xmlns:p14="http://schemas.microsoft.com/office/powerpoint/2010/main" val="493175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69965" y="629536"/>
            <a:ext cx="8353269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69181" indent="-428625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300" dirty="0"/>
              <a:t>Quickly …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84452" y="1540815"/>
            <a:ext cx="6959065" cy="4329995"/>
            <a:chOff x="1424144" y="1591733"/>
            <a:chExt cx="9278753" cy="5266267"/>
          </a:xfrm>
        </p:grpSpPr>
        <p:grpSp>
          <p:nvGrpSpPr>
            <p:cNvPr id="6" name="Group 5"/>
            <p:cNvGrpSpPr/>
            <p:nvPr/>
          </p:nvGrpSpPr>
          <p:grpSpPr>
            <a:xfrm>
              <a:off x="1424144" y="1591733"/>
              <a:ext cx="9278753" cy="5266267"/>
              <a:chOff x="2913247" y="1785104"/>
              <a:chExt cx="9278753" cy="4985887"/>
            </a:xfrm>
          </p:grpSpPr>
          <p:sp>
            <p:nvSpPr>
              <p:cNvPr id="2" name="Rounded Rectangle 1"/>
              <p:cNvSpPr/>
              <p:nvPr/>
            </p:nvSpPr>
            <p:spPr>
              <a:xfrm>
                <a:off x="2913247" y="1785104"/>
                <a:ext cx="9278753" cy="4985887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70564" y="2519623"/>
                <a:ext cx="8364117" cy="4115374"/>
              </a:xfrm>
              <a:prstGeom prst="rect">
                <a:avLst/>
              </a:prstGeom>
            </p:spPr>
          </p:pic>
        </p:grpSp>
        <p:sp>
          <p:nvSpPr>
            <p:cNvPr id="7" name="Rectangle 6"/>
            <p:cNvSpPr/>
            <p:nvPr/>
          </p:nvSpPr>
          <p:spPr>
            <a:xfrm>
              <a:off x="1727200" y="1785104"/>
              <a:ext cx="8669866" cy="4491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+mj-lt"/>
                </a:rPr>
                <a:t>Average time to publish verbatim records of the plenary proceedings</a:t>
              </a:r>
            </a:p>
          </p:txBody>
        </p:sp>
      </p:grpSp>
      <p:sp>
        <p:nvSpPr>
          <p:cNvPr id="9" name="Oval 8"/>
          <p:cNvSpPr/>
          <p:nvPr/>
        </p:nvSpPr>
        <p:spPr>
          <a:xfrm>
            <a:off x="7221909" y="1222177"/>
            <a:ext cx="1922090" cy="171443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/>
              <a:t>Best result  for verbatim record is 2 hours after the meeting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7221910" y="3379866"/>
            <a:ext cx="1922090" cy="171443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/>
              <a:t>Final report needs more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296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7940" y="712769"/>
            <a:ext cx="8353269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69181" indent="-428625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300" dirty="0"/>
              <a:t>Accurately …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7751" y="1622746"/>
            <a:ext cx="6252950" cy="4298597"/>
            <a:chOff x="2064987" y="1399822"/>
            <a:chExt cx="8202171" cy="5371169"/>
          </a:xfrm>
        </p:grpSpPr>
        <p:grpSp>
          <p:nvGrpSpPr>
            <p:cNvPr id="6" name="Group 5"/>
            <p:cNvGrpSpPr/>
            <p:nvPr/>
          </p:nvGrpSpPr>
          <p:grpSpPr>
            <a:xfrm>
              <a:off x="2064987" y="1399822"/>
              <a:ext cx="8202171" cy="5371169"/>
              <a:chOff x="5881511" y="1785104"/>
              <a:chExt cx="5993482" cy="4985887"/>
            </a:xfrm>
          </p:grpSpPr>
          <p:sp>
            <p:nvSpPr>
              <p:cNvPr id="2" name="Rounded Rectangle 1"/>
              <p:cNvSpPr/>
              <p:nvPr/>
            </p:nvSpPr>
            <p:spPr>
              <a:xfrm>
                <a:off x="5881511" y="1785104"/>
                <a:ext cx="5993482" cy="4985887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15908" y="2319160"/>
                <a:ext cx="4924688" cy="4369334"/>
              </a:xfrm>
              <a:prstGeom prst="rect">
                <a:avLst/>
              </a:prstGeom>
            </p:spPr>
          </p:pic>
        </p:grpSp>
        <p:sp>
          <p:nvSpPr>
            <p:cNvPr id="7" name="TextBox 6"/>
            <p:cNvSpPr txBox="1"/>
            <p:nvPr/>
          </p:nvSpPr>
          <p:spPr>
            <a:xfrm>
              <a:off x="2394651" y="1513482"/>
              <a:ext cx="7731813" cy="4614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+mj-lt"/>
                </a:rPr>
                <a:t>Members of parliament are allowed to revise verbatim record</a:t>
              </a:r>
            </a:p>
          </p:txBody>
        </p:sp>
      </p:grpSp>
      <p:sp>
        <p:nvSpPr>
          <p:cNvPr id="8" name="Oval 7"/>
          <p:cNvSpPr/>
          <p:nvPr/>
        </p:nvSpPr>
        <p:spPr>
          <a:xfrm>
            <a:off x="6482611" y="3066118"/>
            <a:ext cx="2661389" cy="2934632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/>
              <a:t>Challenge:</a:t>
            </a:r>
          </a:p>
          <a:p>
            <a:pPr algn="ctr"/>
            <a:r>
              <a:rPr lang="en-US" dirty="0"/>
              <a:t>what type of corrections to allow by reporters and editors to do on text format in order to make it understandable</a:t>
            </a:r>
          </a:p>
        </p:txBody>
      </p:sp>
      <p:sp>
        <p:nvSpPr>
          <p:cNvPr id="10" name="Oval 9"/>
          <p:cNvSpPr/>
          <p:nvPr/>
        </p:nvSpPr>
        <p:spPr>
          <a:xfrm>
            <a:off x="6482612" y="857249"/>
            <a:ext cx="2497659" cy="212271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59% of parliaments make changes in order to make it understandable </a:t>
            </a:r>
          </a:p>
        </p:txBody>
      </p:sp>
    </p:spTree>
    <p:extLst>
      <p:ext uri="{BB962C8B-B14F-4D97-AF65-F5344CB8AC3E}">
        <p14:creationId xmlns:p14="http://schemas.microsoft.com/office/powerpoint/2010/main" val="4073735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7940" y="712769"/>
            <a:ext cx="8353269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69181" indent="-428625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300" dirty="0"/>
              <a:t>Effectively …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6076" y="1896779"/>
            <a:ext cx="6377663" cy="4024277"/>
            <a:chOff x="2064987" y="1399822"/>
            <a:chExt cx="8636000" cy="5371169"/>
          </a:xfrm>
        </p:grpSpPr>
        <p:sp>
          <p:nvSpPr>
            <p:cNvPr id="2" name="Rounded Rectangle 1"/>
            <p:cNvSpPr/>
            <p:nvPr/>
          </p:nvSpPr>
          <p:spPr>
            <a:xfrm>
              <a:off x="2064987" y="1399822"/>
              <a:ext cx="8636000" cy="537116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498814" y="1513482"/>
              <a:ext cx="7570876" cy="12323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Total number of staff responsible for preparing 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and processing verbatim records of plenary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and committee proceedings</a:t>
              </a: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21578" y="2713810"/>
              <a:ext cx="6929616" cy="3926491"/>
            </a:xfrm>
            <a:prstGeom prst="rect">
              <a:avLst/>
            </a:prstGeom>
          </p:spPr>
        </p:pic>
      </p:grpSp>
      <p:sp>
        <p:nvSpPr>
          <p:cNvPr id="9" name="Oval 8"/>
          <p:cNvSpPr/>
          <p:nvPr/>
        </p:nvSpPr>
        <p:spPr>
          <a:xfrm>
            <a:off x="6481903" y="930219"/>
            <a:ext cx="2690261" cy="2330092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Requires sufficient resources like:</a:t>
            </a:r>
          </a:p>
          <a:p>
            <a:pPr marL="473869" indent="-257175">
              <a:buFont typeface="Wingdings" panose="05000000000000000000" pitchFamily="2" charset="2"/>
              <a:buChar char="§"/>
            </a:pPr>
            <a:r>
              <a:rPr lang="en-US" dirty="0"/>
              <a:t>Staff </a:t>
            </a:r>
          </a:p>
          <a:p>
            <a:pPr marL="473869" indent="-257175">
              <a:buFont typeface="Wingdings" panose="05000000000000000000" pitchFamily="2" charset="2"/>
              <a:buChar char="§"/>
            </a:pPr>
            <a:r>
              <a:rPr lang="en-US" dirty="0"/>
              <a:t>IT tools</a:t>
            </a:r>
          </a:p>
        </p:txBody>
      </p:sp>
    </p:spTree>
    <p:extLst>
      <p:ext uri="{BB962C8B-B14F-4D97-AF65-F5344CB8AC3E}">
        <p14:creationId xmlns:p14="http://schemas.microsoft.com/office/powerpoint/2010/main" val="2861603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6076" y="1896779"/>
            <a:ext cx="6377663" cy="4024277"/>
            <a:chOff x="2064987" y="1399822"/>
            <a:chExt cx="8636000" cy="5371169"/>
          </a:xfrm>
        </p:grpSpPr>
        <p:sp>
          <p:nvSpPr>
            <p:cNvPr id="2" name="Rounded Rectangle 1"/>
            <p:cNvSpPr/>
            <p:nvPr/>
          </p:nvSpPr>
          <p:spPr>
            <a:xfrm>
              <a:off x="2064987" y="1399822"/>
              <a:ext cx="8636000" cy="537116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498814" y="1513482"/>
              <a:ext cx="7570876" cy="12323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Total number of staff responsible for preparing and processing verbatim records of plenary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  <a:latin typeface="+mj-lt"/>
                </a:rPr>
                <a:t>and committee proceedings</a:t>
              </a: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21578" y="2713810"/>
              <a:ext cx="6929616" cy="3926491"/>
            </a:xfrm>
            <a:prstGeom prst="rect">
              <a:avLst/>
            </a:prstGeom>
          </p:spPr>
        </p:pic>
      </p:grpSp>
      <p:sp>
        <p:nvSpPr>
          <p:cNvPr id="8" name="Oval 7"/>
          <p:cNvSpPr/>
          <p:nvPr/>
        </p:nvSpPr>
        <p:spPr>
          <a:xfrm>
            <a:off x="6523893" y="3509257"/>
            <a:ext cx="2620108" cy="2189391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Staff must be knowledgeable about the legislative process</a:t>
            </a:r>
          </a:p>
        </p:txBody>
      </p:sp>
      <p:sp>
        <p:nvSpPr>
          <p:cNvPr id="9" name="Oval 8"/>
          <p:cNvSpPr/>
          <p:nvPr/>
        </p:nvSpPr>
        <p:spPr>
          <a:xfrm>
            <a:off x="6481903" y="930219"/>
            <a:ext cx="2690261" cy="2330092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Requires sufficient resources like</a:t>
            </a:r>
          </a:p>
          <a:p>
            <a:pPr marL="473869" indent="-257175">
              <a:buFont typeface="Arial" panose="020B0604020202020204" pitchFamily="34" charset="0"/>
              <a:buChar char="•"/>
            </a:pPr>
            <a:r>
              <a:rPr lang="en-US" dirty="0"/>
              <a:t>Staff </a:t>
            </a:r>
          </a:p>
          <a:p>
            <a:pPr marL="473869" indent="-257175">
              <a:buFont typeface="Arial" panose="020B0604020202020204" pitchFamily="34" charset="0"/>
              <a:buChar char="•"/>
            </a:pPr>
            <a:r>
              <a:rPr lang="en-US" dirty="0"/>
              <a:t>IT tools</a:t>
            </a:r>
          </a:p>
        </p:txBody>
      </p:sp>
      <p:sp>
        <p:nvSpPr>
          <p:cNvPr id="6" name="Rectangular Callout 5"/>
          <p:cNvSpPr/>
          <p:nvPr/>
        </p:nvSpPr>
        <p:spPr>
          <a:xfrm>
            <a:off x="79396" y="2275306"/>
            <a:ext cx="5820624" cy="802772"/>
          </a:xfrm>
          <a:prstGeom prst="wedgeRectCallout">
            <a:avLst>
              <a:gd name="adj1" fmla="val 71336"/>
              <a:gd name="adj2" fmla="val -53583"/>
            </a:avLst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rPr>
              <a:t>68 % of parliaments hire more than 10 staff persons  </a:t>
            </a:r>
          </a:p>
        </p:txBody>
      </p:sp>
      <p:sp>
        <p:nvSpPr>
          <p:cNvPr id="10" name="Rectangular Callout 9"/>
          <p:cNvSpPr/>
          <p:nvPr/>
        </p:nvSpPr>
        <p:spPr>
          <a:xfrm>
            <a:off x="76076" y="4259377"/>
            <a:ext cx="6377663" cy="1305340"/>
          </a:xfrm>
          <a:prstGeom prst="wedgeRectCallout">
            <a:avLst>
              <a:gd name="adj1" fmla="val 61505"/>
              <a:gd name="adj2" fmla="val -184729"/>
            </a:avLst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lnSpc>
                <a:spcPct val="150000"/>
              </a:lnSpc>
              <a:buAutoNum type="arabicParenR"/>
            </a:pPr>
            <a:r>
              <a:rPr lang="en-US" dirty="0">
                <a:latin typeface="+mj-lt"/>
              </a:rPr>
              <a:t>Typing on a stenographic machine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en-US" dirty="0">
                <a:latin typeface="+mj-lt"/>
              </a:rPr>
              <a:t>Typing on a PC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en-US" dirty="0">
                <a:latin typeface="+mj-lt"/>
              </a:rPr>
              <a:t>Voice-to-text system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7940" y="712769"/>
            <a:ext cx="8353269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69181" indent="-428625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300" dirty="0"/>
              <a:t>Efficiently …</a:t>
            </a:r>
          </a:p>
        </p:txBody>
      </p:sp>
    </p:spTree>
    <p:extLst>
      <p:ext uri="{BB962C8B-B14F-4D97-AF65-F5344CB8AC3E}">
        <p14:creationId xmlns:p14="http://schemas.microsoft.com/office/powerpoint/2010/main" val="214716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9271" y="127162"/>
            <a:ext cx="12444" cy="5726791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410330" y="1235262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451715" y="155737"/>
            <a:ext cx="8365970" cy="4994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40000"/>
              </a:lnSpc>
            </a:pPr>
            <a:r>
              <a:rPr lang="en-US" sz="2400" b="1" u="sng" dirty="0" smtClean="0">
                <a:solidFill>
                  <a:srgbClr val="7D0000"/>
                </a:solidFill>
                <a:latin typeface="Georgia" panose="02040502050405020303" pitchFamily="18" charset="0"/>
              </a:rPr>
              <a:t>On June of 2014</a:t>
            </a:r>
            <a:r>
              <a:rPr lang="en-US" sz="28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: </a:t>
            </a:r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ECPRD </a:t>
            </a: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SEMINAR: </a:t>
            </a:r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STENOGRAPHIC RECORDS: HANSARD IN THE 21ST CENTURY </a:t>
            </a:r>
            <a:endParaRPr lang="en-US" sz="2400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80972" y="1721026"/>
            <a:ext cx="823671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780000"/>
                </a:solidFill>
                <a:latin typeface="Georgia" panose="02040502050405020303" pitchFamily="18" charset="0"/>
              </a:rPr>
              <a:t>We learned from the editors of their </a:t>
            </a:r>
            <a:r>
              <a:rPr lang="en-US" sz="2400" b="1" dirty="0" smtClean="0">
                <a:solidFill>
                  <a:srgbClr val="780000"/>
                </a:solidFill>
                <a:latin typeface="Georgia" panose="02040502050405020303" pitchFamily="18" charset="0"/>
              </a:rPr>
              <a:t>problems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780000"/>
                </a:solidFill>
                <a:latin typeface="Georgia" panose="02040502050405020303" pitchFamily="18" charset="0"/>
              </a:rPr>
              <a:t>Human never speaks grammatically </a:t>
            </a:r>
            <a:r>
              <a:rPr lang="en-US" sz="24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correctly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On some parliaments MP’s </a:t>
            </a:r>
            <a:r>
              <a:rPr lang="en-US" sz="2400" dirty="0">
                <a:solidFill>
                  <a:srgbClr val="780000"/>
                </a:solidFill>
                <a:latin typeface="Georgia" panose="02040502050405020303" pitchFamily="18" charset="0"/>
              </a:rPr>
              <a:t>can </a:t>
            </a:r>
            <a:r>
              <a:rPr lang="en-US" sz="24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put pressure to a editor </a:t>
            </a:r>
            <a:r>
              <a:rPr lang="en-US" sz="2400" dirty="0">
                <a:solidFill>
                  <a:srgbClr val="780000"/>
                </a:solidFill>
                <a:latin typeface="Georgia" panose="02040502050405020303" pitchFamily="18" charset="0"/>
              </a:rPr>
              <a:t>to </a:t>
            </a:r>
            <a:r>
              <a:rPr lang="en-US" sz="24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change speech in text format.</a:t>
            </a:r>
            <a:endParaRPr lang="en-US" sz="2400" dirty="0">
              <a:solidFill>
                <a:srgbClr val="78000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7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9271" y="127162"/>
            <a:ext cx="12444" cy="5726791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410330" y="1235262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451715" y="155737"/>
            <a:ext cx="8365970" cy="4994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40000"/>
              </a:lnSpc>
            </a:pPr>
            <a:r>
              <a:rPr lang="en-US" sz="2400" b="1" u="sng" dirty="0">
                <a:solidFill>
                  <a:srgbClr val="7D0000"/>
                </a:solidFill>
                <a:latin typeface="Georgia" panose="02040502050405020303" pitchFamily="18" charset="0"/>
              </a:rPr>
              <a:t>On </a:t>
            </a:r>
            <a:r>
              <a:rPr lang="en-US" sz="2400" b="1" u="sng" dirty="0" err="1">
                <a:solidFill>
                  <a:srgbClr val="7D0000"/>
                </a:solidFill>
                <a:latin typeface="Georgia" panose="02040502050405020303" pitchFamily="18" charset="0"/>
              </a:rPr>
              <a:t>Desember</a:t>
            </a:r>
            <a:r>
              <a:rPr lang="en-US" sz="2400" b="1" u="sng" dirty="0">
                <a:solidFill>
                  <a:srgbClr val="7D0000"/>
                </a:solidFill>
                <a:latin typeface="Georgia" panose="02040502050405020303" pitchFamily="18" charset="0"/>
              </a:rPr>
              <a:t> of 2014</a:t>
            </a:r>
            <a:r>
              <a:rPr lang="en-US" sz="2800" dirty="0">
                <a:solidFill>
                  <a:srgbClr val="7D0000"/>
                </a:solidFill>
                <a:latin typeface="Georgia" panose="02040502050405020303" pitchFamily="18" charset="0"/>
              </a:rPr>
              <a:t>: </a:t>
            </a:r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Workshop "Search in </a:t>
            </a:r>
            <a:r>
              <a:rPr lang="en-US" sz="2400" dirty="0" err="1">
                <a:solidFill>
                  <a:srgbClr val="7D0000"/>
                </a:solidFill>
                <a:latin typeface="Georgia" panose="02040502050405020303" pitchFamily="18" charset="0"/>
              </a:rPr>
              <a:t>Parliamnets</a:t>
            </a:r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" 7th edition, Strasbourg</a:t>
            </a: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1716" y="1721026"/>
            <a:ext cx="836597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780000"/>
                </a:solidFill>
                <a:latin typeface="Georgia" panose="02040502050405020303" pitchFamily="18" charset="0"/>
              </a:rPr>
              <a:t>Indexation of Parliamentary Data and Processes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It was described three systems:</a:t>
            </a:r>
          </a:p>
          <a:p>
            <a:pPr marL="1257300" lvl="2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780000"/>
                </a:solidFill>
                <a:latin typeface="Georgia" panose="02040502050405020303" pitchFamily="18" charset="0"/>
              </a:rPr>
              <a:t>E-Verbatim Records of Plenary </a:t>
            </a:r>
            <a:r>
              <a:rPr lang="en-US" sz="24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Meetings</a:t>
            </a:r>
          </a:p>
          <a:p>
            <a:pPr marL="1257300" lvl="2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780000"/>
                </a:solidFill>
                <a:latin typeface="Georgia" panose="02040502050405020303" pitchFamily="18" charset="0"/>
              </a:rPr>
              <a:t>E-Minutes of Plenary Meetings</a:t>
            </a:r>
          </a:p>
          <a:p>
            <a:pPr marL="1257300" lvl="2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Legislation </a:t>
            </a:r>
            <a:r>
              <a:rPr lang="en-US" sz="2400" dirty="0">
                <a:solidFill>
                  <a:srgbClr val="780000"/>
                </a:solidFill>
                <a:latin typeface="Georgia" panose="02040502050405020303" pitchFamily="18" charset="0"/>
              </a:rPr>
              <a:t>Information Tracking System</a:t>
            </a:r>
          </a:p>
        </p:txBody>
      </p:sp>
    </p:spTree>
    <p:extLst>
      <p:ext uri="{BB962C8B-B14F-4D97-AF65-F5344CB8AC3E}">
        <p14:creationId xmlns:p14="http://schemas.microsoft.com/office/powerpoint/2010/main" val="3359723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101" y="1864128"/>
            <a:ext cx="7326836" cy="413662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" y="857250"/>
            <a:ext cx="9144000" cy="60016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300" dirty="0">
                <a:solidFill>
                  <a:schemeClr val="tx1"/>
                </a:solidFill>
                <a:latin typeface="+mj-lt"/>
              </a:rPr>
              <a:t>Legislation Information Tracking System</a:t>
            </a:r>
          </a:p>
        </p:txBody>
      </p:sp>
      <p:sp>
        <p:nvSpPr>
          <p:cNvPr id="2" name="Rectangle 1"/>
          <p:cNvSpPr/>
          <p:nvPr/>
        </p:nvSpPr>
        <p:spPr>
          <a:xfrm>
            <a:off x="4528863" y="1454142"/>
            <a:ext cx="107510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dirty="0">
                <a:solidFill>
                  <a:srgbClr val="FF0000"/>
                </a:solidFill>
                <a:latin typeface="+mj-lt"/>
              </a:rPr>
              <a:t>Regulations</a:t>
            </a:r>
          </a:p>
        </p:txBody>
      </p:sp>
      <p:sp>
        <p:nvSpPr>
          <p:cNvPr id="6" name="Rectangle 5"/>
          <p:cNvSpPr/>
          <p:nvPr/>
        </p:nvSpPr>
        <p:spPr>
          <a:xfrm>
            <a:off x="5847946" y="1454142"/>
            <a:ext cx="92018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dirty="0">
                <a:solidFill>
                  <a:srgbClr val="FF0000"/>
                </a:solidFill>
                <a:latin typeface="+mj-lt"/>
              </a:rPr>
              <a:t>Principles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7154321" y="1474335"/>
            <a:ext cx="65954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dirty="0">
                <a:solidFill>
                  <a:srgbClr val="FF0000"/>
                </a:solidFill>
                <a:latin typeface="+mj-lt"/>
              </a:rPr>
              <a:t>Codex</a:t>
            </a:r>
          </a:p>
        </p:txBody>
      </p:sp>
      <p:sp>
        <p:nvSpPr>
          <p:cNvPr id="8" name="Rectangle 7"/>
          <p:cNvSpPr/>
          <p:nvPr/>
        </p:nvSpPr>
        <p:spPr>
          <a:xfrm>
            <a:off x="8316215" y="1456310"/>
            <a:ext cx="67531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dirty="0">
                <a:solidFill>
                  <a:srgbClr val="FF0000"/>
                </a:solidFill>
                <a:latin typeface="+mj-lt"/>
              </a:rPr>
              <a:t>Statue</a:t>
            </a:r>
          </a:p>
        </p:txBody>
      </p:sp>
      <p:sp>
        <p:nvSpPr>
          <p:cNvPr id="9" name="Rectangle 8"/>
          <p:cNvSpPr/>
          <p:nvPr/>
        </p:nvSpPr>
        <p:spPr>
          <a:xfrm>
            <a:off x="5847946" y="1661701"/>
            <a:ext cx="95872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dirty="0">
                <a:solidFill>
                  <a:srgbClr val="FF0000"/>
                </a:solidFill>
                <a:latin typeface="+mj-lt"/>
              </a:rPr>
              <a:t>Provisions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868310" y="1465323"/>
            <a:ext cx="117295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dirty="0">
                <a:solidFill>
                  <a:srgbClr val="FF0000"/>
                </a:solidFill>
                <a:latin typeface="+mj-lt"/>
              </a:rPr>
              <a:t>Constitution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572480" y="1454142"/>
            <a:ext cx="106651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dirty="0">
                <a:solidFill>
                  <a:srgbClr val="FF0000"/>
                </a:solidFill>
                <a:latin typeface="+mj-lt"/>
              </a:rPr>
              <a:t>Home page</a:t>
            </a:r>
          </a:p>
        </p:txBody>
      </p:sp>
      <p:sp>
        <p:nvSpPr>
          <p:cNvPr id="14" name="Rounded Rectangular Callout 13"/>
          <p:cNvSpPr/>
          <p:nvPr/>
        </p:nvSpPr>
        <p:spPr>
          <a:xfrm>
            <a:off x="1622101" y="2855813"/>
            <a:ext cx="1865789" cy="2153252"/>
          </a:xfrm>
          <a:prstGeom prst="wedgeRoundRectCallout">
            <a:avLst>
              <a:gd name="adj1" fmla="val -74717"/>
              <a:gd name="adj2" fmla="val -66419"/>
              <a:gd name="adj3" fmla="val 16667"/>
            </a:avLst>
          </a:prstGeom>
          <a:noFill/>
          <a:ln w="25400">
            <a:solidFill>
              <a:srgbClr val="CC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TextBox 14"/>
          <p:cNvSpPr txBox="1"/>
          <p:nvPr/>
        </p:nvSpPr>
        <p:spPr>
          <a:xfrm>
            <a:off x="18127" y="1598267"/>
            <a:ext cx="130498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500" dirty="0">
              <a:solidFill>
                <a:srgbClr val="FF0000"/>
              </a:solidFill>
              <a:latin typeface="+mj-lt"/>
            </a:endParaRPr>
          </a:p>
          <a:p>
            <a:pPr algn="ctr"/>
            <a:r>
              <a:rPr lang="en-US" sz="1500" dirty="0">
                <a:solidFill>
                  <a:srgbClr val="FF0000"/>
                </a:solidFill>
                <a:latin typeface="+mj-lt"/>
              </a:rPr>
              <a:t>Search by:</a:t>
            </a:r>
          </a:p>
          <a:p>
            <a:pPr algn="ctr"/>
            <a:endParaRPr lang="en-US" sz="1500" dirty="0">
              <a:solidFill>
                <a:srgbClr val="FF0000"/>
              </a:solidFill>
              <a:latin typeface="+mj-lt"/>
            </a:endParaRPr>
          </a:p>
          <a:p>
            <a:pPr marL="83344" indent="-83344">
              <a:buFontTx/>
              <a:buChar char="-"/>
            </a:pPr>
            <a:r>
              <a:rPr lang="en-US" sz="1500" dirty="0">
                <a:solidFill>
                  <a:srgbClr val="FF0000"/>
                </a:solidFill>
                <a:latin typeface="+mj-lt"/>
              </a:rPr>
              <a:t>Law number </a:t>
            </a:r>
          </a:p>
          <a:p>
            <a:pPr marL="83344" indent="-83344">
              <a:buFontTx/>
              <a:buChar char="-"/>
            </a:pPr>
            <a:r>
              <a:rPr lang="en-US" sz="1500" dirty="0">
                <a:solidFill>
                  <a:srgbClr val="FF0000"/>
                </a:solidFill>
                <a:latin typeface="+mj-lt"/>
              </a:rPr>
              <a:t>Title </a:t>
            </a:r>
          </a:p>
          <a:p>
            <a:pPr marL="257175" indent="-257175">
              <a:buFontTx/>
              <a:buChar char="-"/>
            </a:pPr>
            <a:endParaRPr lang="en-US" sz="15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3577282" y="3554112"/>
            <a:ext cx="5467865" cy="2446638"/>
          </a:xfrm>
          <a:prstGeom prst="wedgeRoundRectCallout">
            <a:avLst>
              <a:gd name="adj1" fmla="val -29275"/>
              <a:gd name="adj2" fmla="val -68593"/>
              <a:gd name="adj3" fmla="val 16667"/>
            </a:avLst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TextBox 15"/>
          <p:cNvSpPr txBox="1"/>
          <p:nvPr/>
        </p:nvSpPr>
        <p:spPr>
          <a:xfrm>
            <a:off x="4528862" y="2815639"/>
            <a:ext cx="13049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rgbClr val="FF0000"/>
                </a:solidFill>
                <a:latin typeface="+mj-lt"/>
              </a:rPr>
              <a:t>List of the law</a:t>
            </a:r>
          </a:p>
          <a:p>
            <a:pPr marL="257175" indent="-257175">
              <a:buFontTx/>
              <a:buChar char="-"/>
            </a:pPr>
            <a:endParaRPr lang="en-US" sz="15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24525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613" y="2152028"/>
            <a:ext cx="9184613" cy="17457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26841" y="4488302"/>
            <a:ext cx="1927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Number of the law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52985" y="2359960"/>
            <a:ext cx="7339096" cy="35298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TextBox 9"/>
          <p:cNvSpPr txBox="1"/>
          <p:nvPr/>
        </p:nvSpPr>
        <p:spPr>
          <a:xfrm>
            <a:off x="7191512" y="3930439"/>
            <a:ext cx="1918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Date of enactment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57064" y="3914474"/>
            <a:ext cx="174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Date of adoption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26877" y="1621195"/>
            <a:ext cx="1974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The title of the Law</a:t>
            </a:r>
          </a:p>
        </p:txBody>
      </p:sp>
      <p:cxnSp>
        <p:nvCxnSpPr>
          <p:cNvPr id="30" name="Straight Arrow Connector 29"/>
          <p:cNvCxnSpPr>
            <a:endCxn id="10" idx="0"/>
          </p:cNvCxnSpPr>
          <p:nvPr/>
        </p:nvCxnSpPr>
        <p:spPr>
          <a:xfrm>
            <a:off x="7614397" y="3156697"/>
            <a:ext cx="536513" cy="773742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645962" y="3114703"/>
            <a:ext cx="1003308" cy="897623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2392625" y="3053435"/>
            <a:ext cx="2470413" cy="158649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1" y="857250"/>
            <a:ext cx="9144000" cy="60016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300" dirty="0">
                <a:solidFill>
                  <a:schemeClr val="tx1"/>
                </a:solidFill>
                <a:latin typeface="+mj-lt"/>
              </a:rPr>
              <a:t>Legislation Information Tracking System</a:t>
            </a:r>
          </a:p>
        </p:txBody>
      </p:sp>
      <p:cxnSp>
        <p:nvCxnSpPr>
          <p:cNvPr id="38" name="Straight Arrow Connector 37"/>
          <p:cNvCxnSpPr/>
          <p:nvPr/>
        </p:nvCxnSpPr>
        <p:spPr>
          <a:xfrm flipV="1">
            <a:off x="3348318" y="1944099"/>
            <a:ext cx="443753" cy="415861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1191268" y="3320855"/>
            <a:ext cx="1787894" cy="1659560"/>
          </a:xfrm>
          <a:prstGeom prst="straightConnector1">
            <a:avLst/>
          </a:prstGeom>
          <a:ln w="25400">
            <a:solidFill>
              <a:srgbClr val="CC3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429697" y="5074724"/>
            <a:ext cx="36606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+mj-lt"/>
              </a:rPr>
              <a:t>Number of law (s)  which make amends to this law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371599" y="2794172"/>
            <a:ext cx="1021026" cy="259263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" name="Rounded Rectangle 28"/>
          <p:cNvSpPr/>
          <p:nvPr/>
        </p:nvSpPr>
        <p:spPr>
          <a:xfrm>
            <a:off x="3715076" y="2816774"/>
            <a:ext cx="1021026" cy="259263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Rounded Rectangle 31"/>
          <p:cNvSpPr/>
          <p:nvPr/>
        </p:nvSpPr>
        <p:spPr>
          <a:xfrm>
            <a:off x="6953765" y="2816774"/>
            <a:ext cx="1021026" cy="259263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Rounded Rectangle 33"/>
          <p:cNvSpPr/>
          <p:nvPr/>
        </p:nvSpPr>
        <p:spPr>
          <a:xfrm>
            <a:off x="130206" y="3054992"/>
            <a:ext cx="3290845" cy="259263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48240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613" y="1606508"/>
            <a:ext cx="9184613" cy="1745744"/>
          </a:xfrm>
          <a:prstGeom prst="rect">
            <a:avLst/>
          </a:prstGeom>
        </p:spPr>
      </p:pic>
      <p:sp>
        <p:nvSpPr>
          <p:cNvPr id="20" name="Oval 19"/>
          <p:cNvSpPr/>
          <p:nvPr/>
        </p:nvSpPr>
        <p:spPr>
          <a:xfrm>
            <a:off x="90769" y="2752740"/>
            <a:ext cx="1343845" cy="487321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Oval 20"/>
          <p:cNvSpPr/>
          <p:nvPr/>
        </p:nvSpPr>
        <p:spPr>
          <a:xfrm>
            <a:off x="1583392" y="2752740"/>
            <a:ext cx="491406" cy="487321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TextBox 22"/>
          <p:cNvSpPr txBox="1"/>
          <p:nvPr/>
        </p:nvSpPr>
        <p:spPr>
          <a:xfrm>
            <a:off x="2429698" y="4130056"/>
            <a:ext cx="19930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+mj-lt"/>
              </a:rPr>
              <a:t>Text of the law with amendments in html format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25892" y="3922981"/>
            <a:ext cx="173097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+mj-lt"/>
              </a:rPr>
              <a:t>Text of the law without amendments in pdf and html format</a:t>
            </a:r>
          </a:p>
        </p:txBody>
      </p:sp>
      <p:cxnSp>
        <p:nvCxnSpPr>
          <p:cNvPr id="27" name="Straight Connector 26"/>
          <p:cNvCxnSpPr/>
          <p:nvPr/>
        </p:nvCxnSpPr>
        <p:spPr>
          <a:xfrm>
            <a:off x="746312" y="3250094"/>
            <a:ext cx="160460" cy="659314"/>
          </a:xfrm>
          <a:prstGeom prst="line">
            <a:avLst/>
          </a:prstGeom>
          <a:ln w="28575"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1946544" y="3231881"/>
            <a:ext cx="1054189" cy="81566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1" y="857250"/>
            <a:ext cx="9144000" cy="60016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300" dirty="0">
                <a:solidFill>
                  <a:schemeClr val="tx1"/>
                </a:solidFill>
                <a:latin typeface="+mj-lt"/>
              </a:rPr>
              <a:t>Legislation Information Tracking System</a:t>
            </a:r>
          </a:p>
        </p:txBody>
      </p:sp>
      <p:sp>
        <p:nvSpPr>
          <p:cNvPr id="28" name="Oval 27"/>
          <p:cNvSpPr/>
          <p:nvPr/>
        </p:nvSpPr>
        <p:spPr>
          <a:xfrm>
            <a:off x="2292062" y="2767029"/>
            <a:ext cx="491406" cy="487321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" name="TextBox 28"/>
          <p:cNvSpPr txBox="1"/>
          <p:nvPr/>
        </p:nvSpPr>
        <p:spPr>
          <a:xfrm>
            <a:off x="4895567" y="3597423"/>
            <a:ext cx="1993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+mj-lt"/>
              </a:rPr>
              <a:t>The bill's history</a:t>
            </a:r>
          </a:p>
        </p:txBody>
      </p:sp>
      <p:cxnSp>
        <p:nvCxnSpPr>
          <p:cNvPr id="18" name="Straight Arrow Connector 17"/>
          <p:cNvCxnSpPr>
            <a:stCxn id="28" idx="6"/>
          </p:cNvCxnSpPr>
          <p:nvPr/>
        </p:nvCxnSpPr>
        <p:spPr>
          <a:xfrm>
            <a:off x="2783468" y="3010690"/>
            <a:ext cx="2309606" cy="629024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676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3328" y="2134965"/>
            <a:ext cx="7350673" cy="387313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" y="857250"/>
            <a:ext cx="9144000" cy="60016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300" dirty="0">
                <a:solidFill>
                  <a:schemeClr val="tx1"/>
                </a:solidFill>
                <a:latin typeface="+mj-lt"/>
              </a:rPr>
              <a:t>Legislation Information Tracking System</a:t>
            </a:r>
          </a:p>
        </p:txBody>
      </p:sp>
      <p:sp>
        <p:nvSpPr>
          <p:cNvPr id="9" name="Rectangle 8"/>
          <p:cNvSpPr/>
          <p:nvPr/>
        </p:nvSpPr>
        <p:spPr>
          <a:xfrm>
            <a:off x="615468" y="1552965"/>
            <a:ext cx="17725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History of the bill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133" y="1505718"/>
            <a:ext cx="481336" cy="440744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3605084" y="2196882"/>
            <a:ext cx="861884" cy="251433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Rectangle 21"/>
          <p:cNvSpPr/>
          <p:nvPr/>
        </p:nvSpPr>
        <p:spPr>
          <a:xfrm>
            <a:off x="0" y="3185949"/>
            <a:ext cx="18086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+mj-lt"/>
              </a:rPr>
              <a:t>Date of the sitting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605084" y="3295921"/>
            <a:ext cx="861884" cy="251433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Rounded Rectangle 24"/>
          <p:cNvSpPr/>
          <p:nvPr/>
        </p:nvSpPr>
        <p:spPr>
          <a:xfrm>
            <a:off x="3605084" y="4451366"/>
            <a:ext cx="861884" cy="251433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 13"/>
          <p:cNvSpPr/>
          <p:nvPr/>
        </p:nvSpPr>
        <p:spPr>
          <a:xfrm>
            <a:off x="7800628" y="2134965"/>
            <a:ext cx="12298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1</a:t>
            </a:r>
            <a:r>
              <a:rPr lang="en-US" baseline="300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st</a:t>
            </a:r>
            <a:r>
              <a:rPr lang="en-US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Reading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800628" y="3305357"/>
            <a:ext cx="12811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2</a:t>
            </a:r>
            <a:r>
              <a:rPr lang="en-US" baseline="300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nd</a:t>
            </a:r>
            <a:r>
              <a:rPr lang="en-US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Reading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800628" y="4409195"/>
            <a:ext cx="12554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3</a:t>
            </a:r>
            <a:r>
              <a:rPr lang="en-US" baseline="300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rd</a:t>
            </a:r>
            <a:r>
              <a:rPr lang="en-US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Reading</a:t>
            </a:r>
          </a:p>
        </p:txBody>
      </p:sp>
    </p:spTree>
    <p:extLst>
      <p:ext uri="{BB962C8B-B14F-4D97-AF65-F5344CB8AC3E}">
        <p14:creationId xmlns:p14="http://schemas.microsoft.com/office/powerpoint/2010/main" val="1454246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3328" y="2134965"/>
            <a:ext cx="7350673" cy="387313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" y="857250"/>
            <a:ext cx="9144000" cy="60016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300" dirty="0">
                <a:solidFill>
                  <a:schemeClr val="tx1"/>
                </a:solidFill>
                <a:latin typeface="+mj-lt"/>
              </a:rPr>
              <a:t>Legislation Information Tracking System</a:t>
            </a:r>
          </a:p>
        </p:txBody>
      </p:sp>
      <p:sp>
        <p:nvSpPr>
          <p:cNvPr id="9" name="Rectangle 8"/>
          <p:cNvSpPr/>
          <p:nvPr/>
        </p:nvSpPr>
        <p:spPr>
          <a:xfrm>
            <a:off x="615468" y="1552965"/>
            <a:ext cx="17725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History of the bill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133" y="1505718"/>
            <a:ext cx="481336" cy="440744"/>
          </a:xfrm>
          <a:prstGeom prst="rect">
            <a:avLst/>
          </a:prstGeom>
        </p:spPr>
      </p:pic>
      <p:sp>
        <p:nvSpPr>
          <p:cNvPr id="26" name="Rounded Rectangle 25"/>
          <p:cNvSpPr/>
          <p:nvPr/>
        </p:nvSpPr>
        <p:spPr>
          <a:xfrm>
            <a:off x="1854288" y="2647096"/>
            <a:ext cx="2566343" cy="437844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Rectangle 26"/>
          <p:cNvSpPr/>
          <p:nvPr/>
        </p:nvSpPr>
        <p:spPr>
          <a:xfrm>
            <a:off x="133807" y="3393157"/>
            <a:ext cx="1378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+mj-lt"/>
              </a:rPr>
              <a:t>Floor actions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" y="3829775"/>
            <a:ext cx="1708801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3344" indent="-833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C00000"/>
                </a:solidFill>
                <a:latin typeface="+mj-lt"/>
              </a:rPr>
              <a:t> List of the speaker</a:t>
            </a:r>
          </a:p>
          <a:p>
            <a:pPr marL="213122">
              <a:lnSpc>
                <a:spcPct val="150000"/>
              </a:lnSpc>
            </a:pPr>
            <a:r>
              <a:rPr lang="en-US" sz="1500" dirty="0">
                <a:solidFill>
                  <a:srgbClr val="C00000"/>
                </a:solidFill>
                <a:latin typeface="+mj-lt"/>
              </a:rPr>
              <a:t> - name of MP’s</a:t>
            </a:r>
          </a:p>
          <a:p>
            <a:pPr marL="176213">
              <a:lnSpc>
                <a:spcPct val="150000"/>
              </a:lnSpc>
            </a:pPr>
            <a:r>
              <a:rPr lang="en-US" sz="1500" dirty="0">
                <a:solidFill>
                  <a:srgbClr val="C00000"/>
                </a:solidFill>
                <a:latin typeface="+mj-lt"/>
              </a:rPr>
              <a:t>  - audio file </a:t>
            </a:r>
          </a:p>
          <a:p>
            <a:pPr marL="83344" indent="-833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C00000"/>
                </a:solidFill>
                <a:latin typeface="+mj-lt"/>
              </a:rPr>
              <a:t> Vote details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854288" y="3785574"/>
            <a:ext cx="2566343" cy="437844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1" name="Rounded Rectangle 30"/>
          <p:cNvSpPr/>
          <p:nvPr/>
        </p:nvSpPr>
        <p:spPr>
          <a:xfrm>
            <a:off x="1876032" y="5241014"/>
            <a:ext cx="2566343" cy="437844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Rectangle 31"/>
          <p:cNvSpPr/>
          <p:nvPr/>
        </p:nvSpPr>
        <p:spPr>
          <a:xfrm>
            <a:off x="7800628" y="2134965"/>
            <a:ext cx="12298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1</a:t>
            </a:r>
            <a:r>
              <a:rPr lang="en-US" baseline="300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st</a:t>
            </a:r>
            <a:r>
              <a:rPr lang="en-US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Reading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800628" y="3305357"/>
            <a:ext cx="12811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2</a:t>
            </a:r>
            <a:r>
              <a:rPr lang="en-US" baseline="300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nd</a:t>
            </a:r>
            <a:r>
              <a:rPr lang="en-US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Reading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800628" y="4409195"/>
            <a:ext cx="12554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3</a:t>
            </a:r>
            <a:r>
              <a:rPr lang="en-US" baseline="300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rd</a:t>
            </a:r>
            <a:r>
              <a:rPr lang="en-US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Reading</a:t>
            </a:r>
          </a:p>
        </p:txBody>
      </p:sp>
    </p:spTree>
    <p:extLst>
      <p:ext uri="{BB962C8B-B14F-4D97-AF65-F5344CB8AC3E}">
        <p14:creationId xmlns:p14="http://schemas.microsoft.com/office/powerpoint/2010/main" val="39729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8742" y="1694878"/>
            <a:ext cx="5898356" cy="422388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" y="857250"/>
            <a:ext cx="9144000" cy="60016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300" dirty="0">
                <a:solidFill>
                  <a:schemeClr val="tx1"/>
                </a:solidFill>
                <a:latin typeface="+mj-lt"/>
              </a:rPr>
              <a:t>Legislation Information Tracking System</a:t>
            </a:r>
          </a:p>
        </p:txBody>
      </p:sp>
      <p:sp>
        <p:nvSpPr>
          <p:cNvPr id="9" name="Rectangle 8"/>
          <p:cNvSpPr/>
          <p:nvPr/>
        </p:nvSpPr>
        <p:spPr>
          <a:xfrm>
            <a:off x="615468" y="1552965"/>
            <a:ext cx="17725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History of the bill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133" y="1505718"/>
            <a:ext cx="481336" cy="440744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133807" y="3393157"/>
            <a:ext cx="1378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+mj-lt"/>
              </a:rPr>
              <a:t>Floor actions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" y="3829775"/>
            <a:ext cx="1708801" cy="11310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3344" indent="-833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C00000"/>
                </a:solidFill>
                <a:latin typeface="+mj-lt"/>
              </a:rPr>
              <a:t> List of the speaker</a:t>
            </a:r>
          </a:p>
          <a:p>
            <a:pPr marL="213122">
              <a:lnSpc>
                <a:spcPct val="150000"/>
              </a:lnSpc>
            </a:pPr>
            <a:r>
              <a:rPr lang="en-US" sz="1500" dirty="0">
                <a:solidFill>
                  <a:srgbClr val="C00000"/>
                </a:solidFill>
                <a:latin typeface="+mj-lt"/>
              </a:rPr>
              <a:t> - name of MP’s</a:t>
            </a:r>
          </a:p>
          <a:p>
            <a:pPr marL="176213">
              <a:lnSpc>
                <a:spcPct val="150000"/>
              </a:lnSpc>
            </a:pPr>
            <a:r>
              <a:rPr lang="en-US" sz="1500" dirty="0">
                <a:solidFill>
                  <a:srgbClr val="C00000"/>
                </a:solidFill>
                <a:latin typeface="+mj-lt"/>
              </a:rPr>
              <a:t>  - audio file 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800628" y="1850471"/>
            <a:ext cx="12298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1</a:t>
            </a:r>
            <a:r>
              <a:rPr lang="en-US" baseline="300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st</a:t>
            </a:r>
            <a:r>
              <a:rPr lang="en-US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Reading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800628" y="3046908"/>
            <a:ext cx="12811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2</a:t>
            </a:r>
            <a:r>
              <a:rPr lang="en-US" baseline="300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nd</a:t>
            </a:r>
            <a:r>
              <a:rPr lang="en-US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Reading</a:t>
            </a:r>
          </a:p>
        </p:txBody>
      </p:sp>
    </p:spTree>
    <p:extLst>
      <p:ext uri="{BB962C8B-B14F-4D97-AF65-F5344CB8AC3E}">
        <p14:creationId xmlns:p14="http://schemas.microsoft.com/office/powerpoint/2010/main" val="272670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" y="857250"/>
            <a:ext cx="9144000" cy="60016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300" dirty="0">
                <a:solidFill>
                  <a:schemeClr val="tx1"/>
                </a:solidFill>
                <a:latin typeface="+mj-lt"/>
              </a:rPr>
              <a:t>Legislation Information Tracking System</a:t>
            </a:r>
          </a:p>
        </p:txBody>
      </p:sp>
      <p:sp>
        <p:nvSpPr>
          <p:cNvPr id="9" name="Rectangle 8"/>
          <p:cNvSpPr/>
          <p:nvPr/>
        </p:nvSpPr>
        <p:spPr>
          <a:xfrm>
            <a:off x="615468" y="1552965"/>
            <a:ext cx="17725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History of the bill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133" y="1505718"/>
            <a:ext cx="481336" cy="440744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174806" y="3089803"/>
            <a:ext cx="15311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+mj-lt"/>
              </a:rPr>
              <a:t>The proposals for the vote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7238" y="1645598"/>
            <a:ext cx="5976323" cy="4355877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7991933" y="1601554"/>
            <a:ext cx="12298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1</a:t>
            </a:r>
            <a:r>
              <a:rPr lang="en-US" baseline="300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st</a:t>
            </a:r>
            <a:r>
              <a:rPr lang="en-US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Reading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927011" y="3089803"/>
            <a:ext cx="12811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2</a:t>
            </a:r>
            <a:r>
              <a:rPr lang="en-US" baseline="300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nd</a:t>
            </a:r>
            <a:r>
              <a:rPr lang="en-US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Reading</a:t>
            </a:r>
          </a:p>
        </p:txBody>
      </p:sp>
    </p:spTree>
    <p:extLst>
      <p:ext uri="{BB962C8B-B14F-4D97-AF65-F5344CB8AC3E}">
        <p14:creationId xmlns:p14="http://schemas.microsoft.com/office/powerpoint/2010/main" val="67208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3328" y="2134965"/>
            <a:ext cx="7350673" cy="387313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" y="857250"/>
            <a:ext cx="9144000" cy="60016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300" dirty="0">
                <a:solidFill>
                  <a:schemeClr val="tx1"/>
                </a:solidFill>
                <a:latin typeface="+mj-lt"/>
              </a:rPr>
              <a:t>Legislation Information Tracking System</a:t>
            </a:r>
          </a:p>
        </p:txBody>
      </p:sp>
      <p:sp>
        <p:nvSpPr>
          <p:cNvPr id="9" name="Rectangle 8"/>
          <p:cNvSpPr/>
          <p:nvPr/>
        </p:nvSpPr>
        <p:spPr>
          <a:xfrm>
            <a:off x="615468" y="1552965"/>
            <a:ext cx="17725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History of the bill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133" y="1505718"/>
            <a:ext cx="481336" cy="440744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7800628" y="2134965"/>
            <a:ext cx="12298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1</a:t>
            </a:r>
            <a:r>
              <a:rPr lang="en-US" baseline="300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st</a:t>
            </a:r>
            <a:r>
              <a:rPr lang="en-US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Reading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800628" y="3305357"/>
            <a:ext cx="12811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2</a:t>
            </a:r>
            <a:r>
              <a:rPr lang="en-US" baseline="300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nd</a:t>
            </a:r>
            <a:r>
              <a:rPr lang="en-US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Reading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800628" y="4409195"/>
            <a:ext cx="12554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3</a:t>
            </a:r>
            <a:r>
              <a:rPr lang="en-US" baseline="300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rd</a:t>
            </a:r>
            <a:r>
              <a:rPr lang="en-US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Reading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966519" y="3359074"/>
            <a:ext cx="861884" cy="251433"/>
          </a:xfrm>
          <a:prstGeom prst="round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Rounded Rectangle 24"/>
          <p:cNvSpPr/>
          <p:nvPr/>
        </p:nvSpPr>
        <p:spPr>
          <a:xfrm>
            <a:off x="3895467" y="4624491"/>
            <a:ext cx="861884" cy="251433"/>
          </a:xfrm>
          <a:prstGeom prst="round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Rectangle 26"/>
          <p:cNvSpPr/>
          <p:nvPr/>
        </p:nvSpPr>
        <p:spPr>
          <a:xfrm>
            <a:off x="102578" y="2373452"/>
            <a:ext cx="13991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+mj-lt"/>
              </a:rPr>
              <a:t>Other related documents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3557" y="3206026"/>
            <a:ext cx="1800731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C00000"/>
                </a:solidFill>
                <a:latin typeface="+mj-lt"/>
              </a:rPr>
              <a:t>text of the bill on each  sitting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C00000"/>
                </a:solidFill>
                <a:latin typeface="+mj-lt"/>
              </a:rPr>
              <a:t>Committee resolution  on each sitting</a:t>
            </a:r>
          </a:p>
          <a:p>
            <a:pPr marL="213122">
              <a:lnSpc>
                <a:spcPct val="150000"/>
              </a:lnSpc>
            </a:pPr>
            <a:r>
              <a:rPr lang="en-US" sz="1500" dirty="0">
                <a:solidFill>
                  <a:srgbClr val="C00000"/>
                </a:solidFill>
                <a:latin typeface="+mj-lt"/>
              </a:rPr>
              <a:t> 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4597140" y="2654726"/>
            <a:ext cx="1797482" cy="408194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Rounded Rectangle 21"/>
          <p:cNvSpPr/>
          <p:nvPr/>
        </p:nvSpPr>
        <p:spPr>
          <a:xfrm>
            <a:off x="4597139" y="3786935"/>
            <a:ext cx="2520353" cy="408194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Rounded Rectangle 23"/>
          <p:cNvSpPr/>
          <p:nvPr/>
        </p:nvSpPr>
        <p:spPr>
          <a:xfrm>
            <a:off x="4597139" y="5345055"/>
            <a:ext cx="2520353" cy="408194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62999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9271" y="127162"/>
            <a:ext cx="12444" cy="5726791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381325" y="1722804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451715" y="155737"/>
            <a:ext cx="8365970" cy="4994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40000"/>
              </a:lnSpc>
            </a:pPr>
            <a:r>
              <a:rPr lang="en-US" sz="2400" b="1" u="sng" dirty="0" smtClean="0">
                <a:solidFill>
                  <a:srgbClr val="7D0000"/>
                </a:solidFill>
                <a:latin typeface="Georgia" panose="02040502050405020303" pitchFamily="18" charset="0"/>
              </a:rPr>
              <a:t>On 2014 </a:t>
            </a:r>
            <a:r>
              <a:rPr lang="en-US" sz="2400" b="1" dirty="0" smtClean="0">
                <a:solidFill>
                  <a:srgbClr val="7D0000"/>
                </a:solidFill>
                <a:latin typeface="Georgia" panose="02040502050405020303" pitchFamily="18" charset="0"/>
              </a:rPr>
              <a:t>: It was devol0oped a new website:</a:t>
            </a:r>
          </a:p>
          <a:p>
            <a:pPr>
              <a:lnSpc>
                <a:spcPct val="140000"/>
              </a:lnSpc>
            </a:pP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The method and tools for publishing Parliamentary proceedings. (</a:t>
            </a: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  <a:hlinkClick r:id="rId2"/>
              </a:rPr>
              <a:t>http</a:t>
            </a:r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  <a:hlinkClick r:id="rId2"/>
              </a:rPr>
              <a:t>://meclis.az/software</a:t>
            </a: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  <a:hlinkClick r:id="rId2"/>
              </a:rPr>
              <a:t>/</a:t>
            </a: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)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142785" y="1966118"/>
            <a:ext cx="766039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80000"/>
                </a:solidFill>
                <a:latin typeface="Georgia" panose="02040502050405020303" pitchFamily="18" charset="0"/>
              </a:rPr>
              <a:t>Download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80000"/>
                </a:solidFill>
                <a:latin typeface="Georgia" panose="02040502050405020303" pitchFamily="18" charset="0"/>
              </a:rPr>
              <a:t>Documents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80000"/>
                </a:solidFill>
                <a:latin typeface="Georgia" panose="02040502050405020303" pitchFamily="18" charset="0"/>
              </a:rPr>
              <a:t>Presentations</a:t>
            </a:r>
            <a:endParaRPr lang="en-US" sz="2400" b="1" dirty="0">
              <a:solidFill>
                <a:srgbClr val="78000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7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9271" y="127162"/>
            <a:ext cx="12444" cy="5726791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381325" y="1722804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451715" y="155737"/>
            <a:ext cx="8365970" cy="4994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40000"/>
              </a:lnSpc>
            </a:pPr>
            <a:r>
              <a:rPr lang="en-US" sz="2400" b="1" u="sng" dirty="0" smtClean="0">
                <a:solidFill>
                  <a:srgbClr val="7D0000"/>
                </a:solidFill>
                <a:latin typeface="Georgia" panose="02040502050405020303" pitchFamily="18" charset="0"/>
              </a:rPr>
              <a:t>On 2015 </a:t>
            </a:r>
            <a:r>
              <a:rPr lang="en-US" sz="2400" b="1" dirty="0" smtClean="0">
                <a:solidFill>
                  <a:srgbClr val="7D0000"/>
                </a:solidFill>
                <a:latin typeface="Georgia" panose="02040502050405020303" pitchFamily="18" charset="0"/>
              </a:rPr>
              <a:t>: </a:t>
            </a:r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ECPRD seminar: Communication, </a:t>
            </a:r>
            <a:r>
              <a:rPr lang="en-US" sz="2400" dirty="0" err="1">
                <a:solidFill>
                  <a:srgbClr val="7D0000"/>
                </a:solidFill>
                <a:latin typeface="Georgia" panose="02040502050405020303" pitchFamily="18" charset="0"/>
              </a:rPr>
              <a:t>Digitalisation</a:t>
            </a:r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 of Processes and Transparency in Parliaments (</a:t>
            </a:r>
            <a:r>
              <a:rPr lang="en-US" sz="2400" dirty="0" err="1">
                <a:solidFill>
                  <a:srgbClr val="7D0000"/>
                </a:solidFill>
                <a:latin typeface="Georgia" panose="02040502050405020303" pitchFamily="18" charset="0"/>
              </a:rPr>
              <a:t>Parli@ments</a:t>
            </a:r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 on the Net XIII) Area of Interest ICT in </a:t>
            </a: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Parliaments.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63367" y="1966118"/>
            <a:ext cx="77012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780000"/>
                </a:solidFill>
                <a:latin typeface="Georgia" panose="02040502050405020303" pitchFamily="18" charset="0"/>
              </a:rPr>
              <a:t>Using Legislative Information </a:t>
            </a:r>
            <a:r>
              <a:rPr lang="en-US" sz="2400" b="1" dirty="0" smtClean="0">
                <a:solidFill>
                  <a:srgbClr val="780000"/>
                </a:solidFill>
                <a:latin typeface="Georgia" panose="02040502050405020303" pitchFamily="18" charset="0"/>
              </a:rPr>
              <a:t>Management System </a:t>
            </a:r>
            <a:r>
              <a:rPr lang="en-US" sz="2400" b="1" dirty="0">
                <a:solidFill>
                  <a:srgbClr val="780000"/>
                </a:solidFill>
                <a:latin typeface="Georgia" panose="02040502050405020303" pitchFamily="18" charset="0"/>
              </a:rPr>
              <a:t>(LIMS ) in a multilingual parliament</a:t>
            </a:r>
          </a:p>
        </p:txBody>
      </p:sp>
    </p:spTree>
    <p:extLst>
      <p:ext uri="{BB962C8B-B14F-4D97-AF65-F5344CB8AC3E}">
        <p14:creationId xmlns:p14="http://schemas.microsoft.com/office/powerpoint/2010/main" val="226527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9271" y="127162"/>
            <a:ext cx="12444" cy="5726791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395827" y="1227927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451715" y="155737"/>
            <a:ext cx="8365970" cy="4994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40000"/>
              </a:lnSpc>
            </a:pPr>
            <a:r>
              <a:rPr lang="en-US" sz="2400" b="1" u="sng" dirty="0" smtClean="0">
                <a:solidFill>
                  <a:srgbClr val="7D0000"/>
                </a:solidFill>
                <a:latin typeface="Georgia" panose="02040502050405020303" pitchFamily="18" charset="0"/>
              </a:rPr>
              <a:t>On 2018 </a:t>
            </a:r>
            <a:r>
              <a:rPr lang="en-US" sz="2400" b="1" dirty="0" smtClean="0">
                <a:solidFill>
                  <a:srgbClr val="7D0000"/>
                </a:solidFill>
                <a:latin typeface="Georgia" panose="02040502050405020303" pitchFamily="18" charset="0"/>
              </a:rPr>
              <a:t>: </a:t>
            </a:r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ECPRD seminar: ECPRD seminar 2018 “Parliamentary Research in a digital age”.    </a:t>
            </a:r>
            <a:endParaRPr lang="en-US" sz="2400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34389" y="1603049"/>
            <a:ext cx="7701208" cy="11330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780000"/>
                </a:solidFill>
                <a:latin typeface="Georgia" panose="02040502050405020303" pitchFamily="18" charset="0"/>
              </a:rPr>
              <a:t>Some of examples on visualization of parliamentary </a:t>
            </a:r>
            <a:r>
              <a:rPr lang="en-US" sz="2400" b="1" dirty="0" smtClean="0">
                <a:solidFill>
                  <a:srgbClr val="780000"/>
                </a:solidFill>
                <a:latin typeface="Georgia" panose="02040502050405020303" pitchFamily="18" charset="0"/>
              </a:rPr>
              <a:t>data</a:t>
            </a:r>
            <a:endParaRPr lang="en-US" sz="2400" b="1" dirty="0">
              <a:solidFill>
                <a:srgbClr val="78000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57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179" y="440268"/>
            <a:ext cx="7067637" cy="565886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D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3914209" y="-99938"/>
            <a:ext cx="1602995" cy="563982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E-</a:t>
            </a:r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M</a:t>
            </a: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inutes</a:t>
            </a:r>
          </a:p>
        </p:txBody>
      </p:sp>
      <p:sp>
        <p:nvSpPr>
          <p:cNvPr id="15" name="Left Brace 14"/>
          <p:cNvSpPr/>
          <p:nvPr/>
        </p:nvSpPr>
        <p:spPr>
          <a:xfrm>
            <a:off x="1394384" y="3288145"/>
            <a:ext cx="207629" cy="2862624"/>
          </a:xfrm>
          <a:prstGeom prst="leftBrace">
            <a:avLst/>
          </a:prstGeom>
          <a:ln w="317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TextBox 16"/>
          <p:cNvSpPr txBox="1"/>
          <p:nvPr/>
        </p:nvSpPr>
        <p:spPr>
          <a:xfrm rot="5400000">
            <a:off x="362090" y="4318385"/>
            <a:ext cx="461665" cy="802143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Agenda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38637" y="1371643"/>
            <a:ext cx="461665" cy="4692438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Accompanying documents of the draft legislation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025888" y="4333275"/>
            <a:ext cx="751129" cy="24544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0000"/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7777655" y="4436145"/>
            <a:ext cx="879133" cy="0"/>
          </a:xfrm>
          <a:prstGeom prst="line">
            <a:avLst/>
          </a:prstGeom>
          <a:ln w="3175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5761744" y="1511533"/>
            <a:ext cx="1512168" cy="18500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060832" y="1254707"/>
            <a:ext cx="192296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rgbClr val="FF0000"/>
                </a:solidFill>
              </a:rPr>
              <a:t>chairman of the meeting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700162" y="1017737"/>
            <a:ext cx="19566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rgbClr val="FFFF00"/>
                </a:solidFill>
              </a:rPr>
              <a:t>beginning of the meeting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594136" y="1084938"/>
            <a:ext cx="2106026" cy="187551"/>
          </a:xfrm>
          <a:prstGeom prst="round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TextBox 31"/>
          <p:cNvSpPr txBox="1"/>
          <p:nvPr/>
        </p:nvSpPr>
        <p:spPr>
          <a:xfrm rot="5400000">
            <a:off x="362091" y="1987100"/>
            <a:ext cx="461665" cy="1212191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Registration</a:t>
            </a:r>
          </a:p>
        </p:txBody>
      </p:sp>
      <p:cxnSp>
        <p:nvCxnSpPr>
          <p:cNvPr id="33" name="Straight Connector 32"/>
          <p:cNvCxnSpPr/>
          <p:nvPr/>
        </p:nvCxnSpPr>
        <p:spPr>
          <a:xfrm flipH="1">
            <a:off x="1302806" y="2616121"/>
            <a:ext cx="281833" cy="0"/>
          </a:xfrm>
          <a:prstGeom prst="line">
            <a:avLst/>
          </a:prstGeom>
          <a:ln w="28575">
            <a:solidFill>
              <a:srgbClr val="002060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ounded Rectangle 33"/>
          <p:cNvSpPr/>
          <p:nvPr/>
        </p:nvSpPr>
        <p:spPr>
          <a:xfrm>
            <a:off x="5007507" y="2294559"/>
            <a:ext cx="163960" cy="16201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TextBox 34"/>
          <p:cNvSpPr txBox="1"/>
          <p:nvPr/>
        </p:nvSpPr>
        <p:spPr>
          <a:xfrm>
            <a:off x="5028539" y="2034468"/>
            <a:ext cx="194405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rgbClr val="FF0000"/>
                </a:solidFill>
              </a:rPr>
              <a:t>Number of present MP's 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2317293" y="608125"/>
            <a:ext cx="357065" cy="216024"/>
          </a:xfrm>
          <a:prstGeom prst="round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Rounded Rectangle 36"/>
          <p:cNvSpPr/>
          <p:nvPr/>
        </p:nvSpPr>
        <p:spPr>
          <a:xfrm>
            <a:off x="3344380" y="597808"/>
            <a:ext cx="357065" cy="216024"/>
          </a:xfrm>
          <a:prstGeom prst="round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Rounded Rectangle 37"/>
          <p:cNvSpPr/>
          <p:nvPr/>
        </p:nvSpPr>
        <p:spPr>
          <a:xfrm>
            <a:off x="4697913" y="621197"/>
            <a:ext cx="1181679" cy="159685"/>
          </a:xfrm>
          <a:prstGeom prst="round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9" name="TextBox 38"/>
          <p:cNvSpPr txBox="1"/>
          <p:nvPr/>
        </p:nvSpPr>
        <p:spPr>
          <a:xfrm>
            <a:off x="2093077" y="767146"/>
            <a:ext cx="106041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rgbClr val="FFFF00"/>
                </a:solidFill>
              </a:rPr>
              <a:t>Convocation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165327" y="765878"/>
            <a:ext cx="74732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rgbClr val="FFFF00"/>
                </a:solidFill>
              </a:rPr>
              <a:t>Session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879056" y="733221"/>
            <a:ext cx="214873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 smtClean="0">
                <a:solidFill>
                  <a:srgbClr val="FFFF00"/>
                </a:solidFill>
              </a:rPr>
              <a:t>Date &amp; number of meeting  </a:t>
            </a:r>
            <a:endParaRPr lang="en-US" sz="1350" dirty="0">
              <a:solidFill>
                <a:srgbClr val="FFFF00"/>
              </a:solidFill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5957565" y="1885395"/>
            <a:ext cx="215899" cy="17198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TextBox 42"/>
          <p:cNvSpPr txBox="1"/>
          <p:nvPr/>
        </p:nvSpPr>
        <p:spPr>
          <a:xfrm>
            <a:off x="6133211" y="1808560"/>
            <a:ext cx="109132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rgbClr val="FF0000"/>
                </a:solidFill>
              </a:rPr>
              <a:t>List of guests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895922" y="1019223"/>
            <a:ext cx="59182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rgbClr val="FFFF00"/>
                </a:solidFill>
              </a:rPr>
              <a:t>Video</a:t>
            </a:r>
          </a:p>
        </p:txBody>
      </p:sp>
      <p:sp>
        <p:nvSpPr>
          <p:cNvPr id="45" name="Oval 44"/>
          <p:cNvSpPr/>
          <p:nvPr/>
        </p:nvSpPr>
        <p:spPr>
          <a:xfrm>
            <a:off x="1657430" y="931964"/>
            <a:ext cx="317111" cy="35271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46" name="Straight Connector 45"/>
          <p:cNvCxnSpPr/>
          <p:nvPr/>
        </p:nvCxnSpPr>
        <p:spPr>
          <a:xfrm flipH="1">
            <a:off x="1302805" y="2853960"/>
            <a:ext cx="281833" cy="0"/>
          </a:xfrm>
          <a:prstGeom prst="line">
            <a:avLst/>
          </a:prstGeom>
          <a:ln w="28575">
            <a:solidFill>
              <a:srgbClr val="002060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 rot="5400000">
            <a:off x="61202" y="2580141"/>
            <a:ext cx="1015663" cy="118543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Discussion about </a:t>
            </a:r>
          </a:p>
          <a:p>
            <a:pPr algn="ctr"/>
            <a:r>
              <a:rPr lang="en-US" dirty="0">
                <a:solidFill>
                  <a:srgbClr val="002060"/>
                </a:solidFill>
              </a:rPr>
              <a:t>the agenda</a:t>
            </a:r>
          </a:p>
        </p:txBody>
      </p:sp>
    </p:spTree>
    <p:extLst>
      <p:ext uri="{BB962C8B-B14F-4D97-AF65-F5344CB8AC3E}">
        <p14:creationId xmlns:p14="http://schemas.microsoft.com/office/powerpoint/2010/main" val="221767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16" y="2685903"/>
            <a:ext cx="8376678" cy="341963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D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9271" y="127162"/>
            <a:ext cx="12444" cy="5726791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410330" y="935289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639098" y="328298"/>
            <a:ext cx="8143512" cy="563982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E-Minutes</a:t>
            </a:r>
            <a:endParaRPr lang="en-US" sz="2400" dirty="0">
              <a:solidFill>
                <a:srgbClr val="7D0000"/>
              </a:solidFill>
              <a:latin typeface="Georgia" panose="02040502050405020303" pitchFamily="18" charset="0"/>
            </a:endParaRPr>
          </a:p>
          <a:p>
            <a:pPr algn="l">
              <a:lnSpc>
                <a:spcPct val="150000"/>
              </a:lnSpc>
            </a:pPr>
            <a:endParaRPr lang="en-US" sz="2400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35286" y="2296934"/>
            <a:ext cx="39453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Agenda: </a:t>
            </a:r>
            <a:r>
              <a:rPr lang="en-US" sz="2000" dirty="0">
                <a:solidFill>
                  <a:srgbClr val="7D0000"/>
                </a:solidFill>
                <a:latin typeface="Georgia" panose="02040502050405020303" pitchFamily="18" charset="0"/>
              </a:rPr>
              <a:t>Titles of draft legislation</a:t>
            </a:r>
            <a:endParaRPr lang="en-US" sz="2000" dirty="0"/>
          </a:p>
        </p:txBody>
      </p:sp>
      <p:sp>
        <p:nvSpPr>
          <p:cNvPr id="17" name="Rectangle 16"/>
          <p:cNvSpPr/>
          <p:nvPr/>
        </p:nvSpPr>
        <p:spPr>
          <a:xfrm>
            <a:off x="1394948" y="1054357"/>
            <a:ext cx="24288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780000"/>
                </a:solidFill>
                <a:latin typeface="Georgia" panose="02040502050405020303" pitchFamily="18" charset="0"/>
              </a:rPr>
              <a:t>Status of the draft law</a:t>
            </a:r>
            <a:endParaRPr lang="en-US" dirty="0"/>
          </a:p>
        </p:txBody>
      </p:sp>
      <p:cxnSp>
        <p:nvCxnSpPr>
          <p:cNvPr id="21" name="Straight Arrow Connector 20"/>
          <p:cNvCxnSpPr>
            <a:stCxn id="17" idx="2"/>
          </p:cNvCxnSpPr>
          <p:nvPr/>
        </p:nvCxnSpPr>
        <p:spPr>
          <a:xfrm>
            <a:off x="2609383" y="1423689"/>
            <a:ext cx="3836872" cy="1544482"/>
          </a:xfrm>
          <a:prstGeom prst="straightConnector1">
            <a:avLst/>
          </a:prstGeom>
          <a:ln w="15875">
            <a:solidFill>
              <a:srgbClr val="78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/>
          <p:cNvSpPr/>
          <p:nvPr/>
        </p:nvSpPr>
        <p:spPr>
          <a:xfrm>
            <a:off x="6633029" y="2675778"/>
            <a:ext cx="312057" cy="488842"/>
          </a:xfrm>
          <a:prstGeom prst="roundRect">
            <a:avLst/>
          </a:prstGeom>
          <a:noFill/>
          <a:ln w="19050"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3907626" y="962980"/>
            <a:ext cx="24548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780000"/>
                </a:solidFill>
                <a:latin typeface="Georgia" panose="02040502050405020303" pitchFamily="18" charset="0"/>
              </a:rPr>
              <a:t>Events </a:t>
            </a:r>
            <a:r>
              <a:rPr lang="en-US" dirty="0">
                <a:solidFill>
                  <a:srgbClr val="780000"/>
                </a:solidFill>
                <a:latin typeface="Georgia" panose="02040502050405020303" pitchFamily="18" charset="0"/>
              </a:rPr>
              <a:t>of the meeting </a:t>
            </a:r>
            <a:r>
              <a:rPr lang="en-US" dirty="0" smtClean="0">
                <a:solidFill>
                  <a:srgbClr val="780000"/>
                </a:solidFill>
                <a:latin typeface="Georgia" panose="02040502050405020303" pitchFamily="18" charset="0"/>
              </a:rPr>
              <a:t>related</a:t>
            </a:r>
          </a:p>
          <a:p>
            <a:r>
              <a:rPr lang="en-US" dirty="0" smtClean="0">
                <a:solidFill>
                  <a:srgbClr val="780000"/>
                </a:solidFill>
                <a:latin typeface="Georgia" panose="02040502050405020303" pitchFamily="18" charset="0"/>
              </a:rPr>
              <a:t>to </a:t>
            </a:r>
            <a:r>
              <a:rPr lang="en-US" dirty="0">
                <a:solidFill>
                  <a:srgbClr val="780000"/>
                </a:solidFill>
                <a:latin typeface="Georgia" panose="02040502050405020303" pitchFamily="18" charset="0"/>
              </a:rPr>
              <a:t>the draft </a:t>
            </a:r>
            <a:r>
              <a:rPr lang="en-US" dirty="0">
                <a:solidFill>
                  <a:srgbClr val="7D0000"/>
                </a:solidFill>
                <a:latin typeface="Georgia" panose="02040502050405020303" pitchFamily="18" charset="0"/>
              </a:rPr>
              <a:t>legislation</a:t>
            </a:r>
            <a:endParaRPr lang="en-US" dirty="0"/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5424753" y="1799771"/>
            <a:ext cx="1367933" cy="897273"/>
          </a:xfrm>
          <a:prstGeom prst="straightConnector1">
            <a:avLst/>
          </a:prstGeom>
          <a:ln w="15875">
            <a:solidFill>
              <a:srgbClr val="78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ounded Rectangle 39"/>
          <p:cNvSpPr/>
          <p:nvPr/>
        </p:nvSpPr>
        <p:spPr>
          <a:xfrm>
            <a:off x="7013612" y="2666595"/>
            <a:ext cx="918445" cy="301576"/>
          </a:xfrm>
          <a:prstGeom prst="roundRect">
            <a:avLst/>
          </a:prstGeom>
          <a:noFill/>
          <a:ln w="19050"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6794743" y="1005557"/>
            <a:ext cx="202294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80000"/>
                </a:solidFill>
                <a:latin typeface="Georgia" panose="02040502050405020303" pitchFamily="18" charset="0"/>
              </a:rPr>
              <a:t>The</a:t>
            </a:r>
            <a:r>
              <a:rPr lang="en-US" i="1" dirty="0" smtClean="0">
                <a:solidFill>
                  <a:srgbClr val="780000"/>
                </a:solidFill>
                <a:latin typeface="Georgia" panose="02040502050405020303" pitchFamily="18" charset="0"/>
              </a:rPr>
              <a:t> text </a:t>
            </a:r>
            <a:r>
              <a:rPr lang="en-US" dirty="0">
                <a:solidFill>
                  <a:srgbClr val="780000"/>
                </a:solidFill>
                <a:latin typeface="Georgia" panose="02040502050405020303" pitchFamily="18" charset="0"/>
              </a:rPr>
              <a:t>and </a:t>
            </a:r>
            <a:r>
              <a:rPr lang="en-US" i="1" dirty="0" smtClean="0">
                <a:solidFill>
                  <a:srgbClr val="780000"/>
                </a:solidFill>
                <a:latin typeface="Georgia" panose="02040502050405020303" pitchFamily="18" charset="0"/>
              </a:rPr>
              <a:t>accompanying </a:t>
            </a:r>
            <a:r>
              <a:rPr lang="en-US" i="1" dirty="0">
                <a:solidFill>
                  <a:srgbClr val="780000"/>
                </a:solidFill>
                <a:latin typeface="Georgia" panose="02040502050405020303" pitchFamily="18" charset="0"/>
              </a:rPr>
              <a:t>documents </a:t>
            </a:r>
            <a:r>
              <a:rPr lang="en-US" dirty="0">
                <a:solidFill>
                  <a:srgbClr val="780000"/>
                </a:solidFill>
                <a:latin typeface="Georgia" panose="02040502050405020303" pitchFamily="18" charset="0"/>
              </a:rPr>
              <a:t>of </a:t>
            </a:r>
            <a:r>
              <a:rPr lang="en-US" dirty="0" smtClean="0">
                <a:solidFill>
                  <a:srgbClr val="780000"/>
                </a:solidFill>
                <a:latin typeface="Georgia" panose="02040502050405020303" pitchFamily="18" charset="0"/>
              </a:rPr>
              <a:t>the draft </a:t>
            </a:r>
            <a:r>
              <a:rPr lang="en-US" dirty="0">
                <a:solidFill>
                  <a:srgbClr val="7D0000"/>
                </a:solidFill>
                <a:latin typeface="Georgia" panose="02040502050405020303" pitchFamily="18" charset="0"/>
              </a:rPr>
              <a:t>legislation</a:t>
            </a:r>
            <a:endParaRPr lang="en-US" dirty="0"/>
          </a:p>
          <a:p>
            <a:endParaRPr lang="en-US" dirty="0"/>
          </a:p>
        </p:txBody>
      </p:sp>
      <p:cxnSp>
        <p:nvCxnSpPr>
          <p:cNvPr id="45" name="Straight Arrow Connector 44"/>
          <p:cNvCxnSpPr/>
          <p:nvPr/>
        </p:nvCxnSpPr>
        <p:spPr>
          <a:xfrm flipH="1">
            <a:off x="7555064" y="2114831"/>
            <a:ext cx="63348" cy="582211"/>
          </a:xfrm>
          <a:prstGeom prst="straightConnector1">
            <a:avLst/>
          </a:prstGeom>
          <a:ln w="15875">
            <a:solidFill>
              <a:srgbClr val="78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704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9271" y="127162"/>
            <a:ext cx="12444" cy="5726791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410330" y="935289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639098" y="328298"/>
            <a:ext cx="8143512" cy="563982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Signs </a:t>
            </a:r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have used in the Application of E-Minutes</a:t>
            </a:r>
          </a:p>
          <a:p>
            <a:pPr algn="l">
              <a:lnSpc>
                <a:spcPct val="150000"/>
              </a:lnSpc>
            </a:pPr>
            <a:endParaRPr lang="en-US" sz="2400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0972" y="1306624"/>
            <a:ext cx="70545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Status of the </a:t>
            </a:r>
            <a:r>
              <a:rPr lang="en-US" sz="2200" dirty="0">
                <a:solidFill>
                  <a:srgbClr val="780000"/>
                </a:solidFill>
                <a:latin typeface="Georgia" panose="02040502050405020303" pitchFamily="18" charset="0"/>
              </a:rPr>
              <a:t>draft </a:t>
            </a:r>
            <a:r>
              <a:rPr lang="en-US" sz="22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legislation on the meeting: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688304" y="1926383"/>
            <a:ext cx="6639107" cy="2918359"/>
            <a:chOff x="1688304" y="1926383"/>
            <a:chExt cx="6639107" cy="2918359"/>
          </a:xfrm>
        </p:grpSpPr>
        <p:grpSp>
          <p:nvGrpSpPr>
            <p:cNvPr id="19" name="Group 18"/>
            <p:cNvGrpSpPr/>
            <p:nvPr/>
          </p:nvGrpSpPr>
          <p:grpSpPr>
            <a:xfrm>
              <a:off x="1688304" y="1926383"/>
              <a:ext cx="6639107" cy="2918359"/>
              <a:chOff x="1734486" y="1788455"/>
              <a:chExt cx="6639107" cy="2918359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75528" y="1813445"/>
                <a:ext cx="338692" cy="338692"/>
              </a:xfrm>
              <a:prstGeom prst="rect">
                <a:avLst/>
              </a:prstGeom>
            </p:spPr>
          </p:pic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64528" y="3290810"/>
                <a:ext cx="372551" cy="372551"/>
              </a:xfrm>
              <a:prstGeom prst="rect">
                <a:avLst/>
              </a:prstGeom>
            </p:spPr>
          </p:pic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53114" y="2315872"/>
                <a:ext cx="358580" cy="353923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53114" y="2793625"/>
                <a:ext cx="353924" cy="353924"/>
              </a:xfrm>
              <a:prstGeom prst="rect">
                <a:avLst/>
              </a:prstGeom>
            </p:spPr>
          </p:pic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34486" y="3770920"/>
                <a:ext cx="361135" cy="361135"/>
              </a:xfrm>
              <a:prstGeom prst="rect">
                <a:avLst/>
              </a:prstGeom>
            </p:spPr>
          </p:pic>
          <p:sp>
            <p:nvSpPr>
              <p:cNvPr id="18" name="Rectangle 17"/>
              <p:cNvSpPr/>
              <p:nvPr/>
            </p:nvSpPr>
            <p:spPr>
              <a:xfrm>
                <a:off x="2386057" y="1788455"/>
                <a:ext cx="34644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dirty="0">
                    <a:solidFill>
                      <a:srgbClr val="7D0000"/>
                    </a:solidFill>
                    <a:latin typeface="Georgia" panose="02040502050405020303" pitchFamily="18" charset="0"/>
                  </a:rPr>
                  <a:t>have not been considered </a:t>
                </a:r>
                <a:r>
                  <a:rPr lang="en-US" sz="2000" dirty="0" smtClean="0">
                    <a:solidFill>
                      <a:srgbClr val="7D0000"/>
                    </a:solidFill>
                    <a:latin typeface="Georgia" panose="02040502050405020303" pitchFamily="18" charset="0"/>
                  </a:rPr>
                  <a:t>yet</a:t>
                </a:r>
                <a:endParaRPr lang="en-US" sz="2000" dirty="0">
                  <a:solidFill>
                    <a:srgbClr val="7D0000"/>
                  </a:solidFill>
                  <a:latin typeface="Georgia" panose="02040502050405020303" pitchFamily="18" charset="0"/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2386057" y="2308818"/>
                <a:ext cx="253466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dirty="0" smtClean="0">
                    <a:solidFill>
                      <a:srgbClr val="7D0000"/>
                    </a:solidFill>
                    <a:latin typeface="Georgia" panose="02040502050405020303" pitchFamily="18" charset="0"/>
                  </a:rPr>
                  <a:t>the </a:t>
                </a:r>
                <a:r>
                  <a:rPr lang="en-US" sz="2000" dirty="0">
                    <a:solidFill>
                      <a:srgbClr val="7D0000"/>
                    </a:solidFill>
                    <a:latin typeface="Georgia" panose="02040502050405020303" pitchFamily="18" charset="0"/>
                  </a:rPr>
                  <a:t>discussion began</a:t>
                </a: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2386056" y="2820766"/>
                <a:ext cx="598753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dirty="0">
                    <a:solidFill>
                      <a:srgbClr val="7D0000"/>
                    </a:solidFill>
                    <a:latin typeface="Georgia" panose="02040502050405020303" pitchFamily="18" charset="0"/>
                  </a:rPr>
                  <a:t>the discussion has been completed, to be continued</a:t>
                </a: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2386056" y="3290810"/>
                <a:ext cx="116730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dirty="0">
                    <a:solidFill>
                      <a:srgbClr val="7D0000"/>
                    </a:solidFill>
                    <a:latin typeface="Georgia" panose="02040502050405020303" pitchFamily="18" charset="0"/>
                  </a:rPr>
                  <a:t>adopted </a:t>
                </a: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2386056" y="3794756"/>
                <a:ext cx="448712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dirty="0">
                    <a:solidFill>
                      <a:srgbClr val="7D0000"/>
                    </a:solidFill>
                    <a:latin typeface="Georgia" panose="02040502050405020303" pitchFamily="18" charset="0"/>
                  </a:rPr>
                  <a:t>was discussed at the previous meeting</a:t>
                </a: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2386056" y="4306704"/>
                <a:ext cx="431720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dirty="0">
                    <a:solidFill>
                      <a:srgbClr val="7D0000"/>
                    </a:solidFill>
                    <a:latin typeface="Georgia" panose="02040502050405020303" pitchFamily="18" charset="0"/>
                  </a:rPr>
                  <a:t>was adopted at the previous meeting</a:t>
                </a:r>
              </a:p>
            </p:txBody>
          </p:sp>
        </p:grp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8304" y="4422304"/>
              <a:ext cx="383341" cy="383341"/>
            </a:xfrm>
            <a:prstGeom prst="rect">
              <a:avLst/>
            </a:prstGeom>
          </p:spPr>
        </p:pic>
      </p:grpSp>
      <p:sp>
        <p:nvSpPr>
          <p:cNvPr id="31" name="Rectangle 30"/>
          <p:cNvSpPr/>
          <p:nvPr/>
        </p:nvSpPr>
        <p:spPr>
          <a:xfrm>
            <a:off x="1200796" y="1861296"/>
            <a:ext cx="4331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1)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200796" y="2379007"/>
            <a:ext cx="4716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2</a:t>
            </a: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)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203517" y="2897139"/>
            <a:ext cx="4700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3)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196379" y="3362902"/>
            <a:ext cx="4732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4</a:t>
            </a: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)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196379" y="3825685"/>
            <a:ext cx="4619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5)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203517" y="4386474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6</a:t>
            </a: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9961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9271" y="127162"/>
            <a:ext cx="12444" cy="5726791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410330" y="935289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639098" y="328298"/>
            <a:ext cx="8143512" cy="563982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Signs </a:t>
            </a:r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have used in the Application of E-Minutes</a:t>
            </a:r>
          </a:p>
          <a:p>
            <a:pPr algn="l">
              <a:lnSpc>
                <a:spcPct val="150000"/>
              </a:lnSpc>
            </a:pPr>
            <a:endParaRPr lang="en-US" sz="2400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0972" y="1306624"/>
            <a:ext cx="81767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           List of the speakers on a draft legislation at the meeting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96" y="1284703"/>
            <a:ext cx="609600" cy="5334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596" y="1932446"/>
            <a:ext cx="7252115" cy="4185375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321978" y="3853160"/>
            <a:ext cx="13133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7D0000"/>
                </a:solidFill>
                <a:latin typeface="Georgia" panose="02040502050405020303" pitchFamily="18" charset="0"/>
              </a:rPr>
              <a:t>The name of the speaker </a:t>
            </a:r>
            <a:endParaRPr lang="en-US" dirty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1570703" y="3405366"/>
            <a:ext cx="1777181" cy="2602926"/>
          </a:xfrm>
          <a:prstGeom prst="roundRect">
            <a:avLst/>
          </a:prstGeom>
          <a:noFill/>
          <a:ln>
            <a:solidFill>
              <a:srgbClr val="7D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" name="Group 44"/>
          <p:cNvGrpSpPr/>
          <p:nvPr/>
        </p:nvGrpSpPr>
        <p:grpSpPr>
          <a:xfrm>
            <a:off x="3452810" y="3836583"/>
            <a:ext cx="3793810" cy="1631216"/>
            <a:chOff x="3452810" y="3836583"/>
            <a:chExt cx="3793810" cy="1631216"/>
          </a:xfrm>
        </p:grpSpPr>
        <p:sp>
          <p:nvSpPr>
            <p:cNvPr id="42" name="Rectangle 41"/>
            <p:cNvSpPr/>
            <p:nvPr/>
          </p:nvSpPr>
          <p:spPr>
            <a:xfrm>
              <a:off x="3452810" y="3836583"/>
              <a:ext cx="3793810" cy="1631216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517525">
                <a:lnSpc>
                  <a:spcPct val="150000"/>
                </a:lnSpc>
              </a:pPr>
              <a:r>
                <a:rPr lang="en-US" sz="2000" dirty="0" smtClean="0">
                  <a:solidFill>
                    <a:srgbClr val="7D0000"/>
                  </a:solidFill>
                  <a:latin typeface="Georgia" panose="02040502050405020303" pitchFamily="18" charset="0"/>
                </a:rPr>
                <a:t>The link to the </a:t>
              </a:r>
              <a:r>
                <a:rPr lang="en-US" sz="2000" dirty="0">
                  <a:solidFill>
                    <a:srgbClr val="7D0000"/>
                  </a:solidFill>
                  <a:latin typeface="Georgia" panose="02040502050405020303" pitchFamily="18" charset="0"/>
                </a:rPr>
                <a:t>audio </a:t>
              </a:r>
              <a:r>
                <a:rPr lang="en-US" sz="2000" dirty="0" smtClean="0">
                  <a:solidFill>
                    <a:srgbClr val="7D0000"/>
                  </a:solidFill>
                  <a:latin typeface="Georgia" panose="02040502050405020303" pitchFamily="18" charset="0"/>
                </a:rPr>
                <a:t>file of   the speaker’s speech</a:t>
              </a:r>
            </a:p>
            <a:p>
              <a:endParaRPr lang="en-US" sz="2000" dirty="0" smtClean="0">
                <a:solidFill>
                  <a:srgbClr val="7D0000"/>
                </a:solidFill>
                <a:latin typeface="Georgia" panose="02040502050405020303" pitchFamily="18" charset="0"/>
              </a:endParaRPr>
            </a:p>
            <a:p>
              <a:r>
                <a:rPr lang="en-US" sz="2000" dirty="0" smtClean="0">
                  <a:solidFill>
                    <a:srgbClr val="7D0000"/>
                  </a:solidFill>
                  <a:latin typeface="Georgia" panose="02040502050405020303" pitchFamily="18" charset="0"/>
                </a:rPr>
                <a:t>         </a:t>
              </a:r>
              <a:r>
                <a:rPr lang="en-US" sz="2000" dirty="0">
                  <a:solidFill>
                    <a:srgbClr val="7D0000"/>
                  </a:solidFill>
                  <a:latin typeface="Georgia" panose="02040502050405020303" pitchFamily="18" charset="0"/>
                </a:rPr>
                <a:t>The text of the </a:t>
              </a:r>
              <a:r>
                <a:rPr lang="en-US" sz="2000" dirty="0" smtClean="0">
                  <a:solidFill>
                    <a:srgbClr val="7D0000"/>
                  </a:solidFill>
                  <a:latin typeface="Georgia" panose="02040502050405020303" pitchFamily="18" charset="0"/>
                </a:rPr>
                <a:t>speech</a:t>
              </a:r>
              <a:endParaRPr lang="en-US" sz="2000" dirty="0">
                <a:solidFill>
                  <a:srgbClr val="7D0000"/>
                </a:solidFill>
                <a:latin typeface="Georgia" panose="02040502050405020303" pitchFamily="18" charset="0"/>
              </a:endParaRPr>
            </a:p>
          </p:txBody>
        </p:sp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2528" y="3999050"/>
              <a:ext cx="457200" cy="457200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9188" y="4946912"/>
              <a:ext cx="457200" cy="4857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3730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510" y="1860581"/>
            <a:ext cx="7344678" cy="423879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9271" y="127162"/>
            <a:ext cx="12444" cy="5726791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410330" y="935289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639098" y="328298"/>
            <a:ext cx="8143512" cy="563982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Signs </a:t>
            </a:r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have used in the Application of E-Minutes</a:t>
            </a:r>
          </a:p>
          <a:p>
            <a:pPr algn="l">
              <a:lnSpc>
                <a:spcPct val="150000"/>
              </a:lnSpc>
            </a:pPr>
            <a:endParaRPr lang="en-US" sz="2400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0972" y="1306624"/>
            <a:ext cx="815640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           List of the speakers on a draft </a:t>
            </a:r>
            <a:r>
              <a:rPr lang="en-US" sz="2200" dirty="0">
                <a:solidFill>
                  <a:srgbClr val="780000"/>
                </a:solidFill>
                <a:latin typeface="Georgia" panose="02040502050405020303" pitchFamily="18" charset="0"/>
              </a:rPr>
              <a:t>legislation </a:t>
            </a:r>
            <a:r>
              <a:rPr lang="en-US" sz="22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at the meeting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96" y="1284703"/>
            <a:ext cx="609600" cy="533400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3642633" y="3593560"/>
            <a:ext cx="30344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7D0000"/>
                </a:solidFill>
                <a:latin typeface="Georgia" panose="02040502050405020303" pitchFamily="18" charset="0"/>
              </a:rPr>
              <a:t>Adding </a:t>
            </a:r>
            <a:r>
              <a:rPr lang="en-US" dirty="0">
                <a:solidFill>
                  <a:srgbClr val="7D0000"/>
                </a:solidFill>
                <a:latin typeface="Georgia" panose="02040502050405020303" pitchFamily="18" charset="0"/>
              </a:rPr>
              <a:t>new features in the future, such as a vote of the speaker  by color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593052" y="3362888"/>
            <a:ext cx="1827264" cy="2725996"/>
          </a:xfrm>
          <a:prstGeom prst="roundRect">
            <a:avLst/>
          </a:prstGeom>
          <a:noFill/>
          <a:ln>
            <a:solidFill>
              <a:srgbClr val="7D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4236422" y="4559368"/>
            <a:ext cx="1846852" cy="1259544"/>
            <a:chOff x="3617426" y="4867708"/>
            <a:chExt cx="1846852" cy="1259544"/>
          </a:xfrm>
        </p:grpSpPr>
        <p:sp>
          <p:nvSpPr>
            <p:cNvPr id="4" name="Rectangle 3"/>
            <p:cNvSpPr/>
            <p:nvPr/>
          </p:nvSpPr>
          <p:spPr>
            <a:xfrm>
              <a:off x="3617427" y="4949136"/>
              <a:ext cx="162233" cy="206477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617429" y="5266372"/>
              <a:ext cx="162233" cy="206477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3617428" y="5573456"/>
              <a:ext cx="162233" cy="206477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024533" y="4867708"/>
              <a:ext cx="6359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00B050"/>
                  </a:solidFill>
                  <a:latin typeface="Georgia" panose="02040502050405020303" pitchFamily="18" charset="0"/>
                </a:rPr>
                <a:t>Yes</a:t>
              </a:r>
              <a:endParaRPr lang="en-US" dirty="0">
                <a:solidFill>
                  <a:srgbClr val="00B050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024533" y="5184944"/>
              <a:ext cx="6359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latin typeface="Georgia" panose="02040502050405020303" pitchFamily="18" charset="0"/>
                </a:rPr>
                <a:t>No</a:t>
              </a:r>
              <a:endParaRPr lang="en-US" dirty="0">
                <a:solidFill>
                  <a:srgbClr val="FF0000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024533" y="5483743"/>
              <a:ext cx="14397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C000"/>
                  </a:solidFill>
                  <a:latin typeface="Georgia" panose="02040502050405020303" pitchFamily="18" charset="0"/>
                </a:rPr>
                <a:t>Abstained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617426" y="5854532"/>
              <a:ext cx="162233" cy="20647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014452" y="5757920"/>
              <a:ext cx="14397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Georgia" panose="02040502050405020303" pitchFamily="18" charset="0"/>
                </a:rPr>
                <a:t>Did not vote</a:t>
              </a:r>
              <a:endParaRPr lang="en-US" dirty="0">
                <a:latin typeface="Georgia" panose="02040502050405020303" pitchFamily="18" charset="0"/>
              </a:endParaRPr>
            </a:p>
          </p:txBody>
        </p:sp>
      </p:grpSp>
      <p:sp>
        <p:nvSpPr>
          <p:cNvPr id="33" name="TextBox 35"/>
          <p:cNvSpPr txBox="1"/>
          <p:nvPr/>
        </p:nvSpPr>
        <p:spPr>
          <a:xfrm>
            <a:off x="332157" y="3947211"/>
            <a:ext cx="13133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7D0000"/>
                </a:solidFill>
                <a:latin typeface="Georgia" panose="02040502050405020303" pitchFamily="18" charset="0"/>
              </a:rPr>
              <a:t>The name of the speaker with his vote</a:t>
            </a:r>
          </a:p>
        </p:txBody>
      </p:sp>
    </p:spTree>
    <p:extLst>
      <p:ext uri="{BB962C8B-B14F-4D97-AF65-F5344CB8AC3E}">
        <p14:creationId xmlns:p14="http://schemas.microsoft.com/office/powerpoint/2010/main" val="403002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D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9271" y="127162"/>
            <a:ext cx="12444" cy="5726791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410330" y="935289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639098" y="328298"/>
            <a:ext cx="8143512" cy="563982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Signs </a:t>
            </a:r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have used in the Application of E-Minutes</a:t>
            </a:r>
          </a:p>
          <a:p>
            <a:pPr algn="l">
              <a:lnSpc>
                <a:spcPct val="150000"/>
              </a:lnSpc>
            </a:pPr>
            <a:endParaRPr lang="en-US" sz="2400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0972" y="1306624"/>
            <a:ext cx="781015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            </a:t>
            </a:r>
            <a:r>
              <a:rPr lang="en-US" sz="2200" dirty="0">
                <a:solidFill>
                  <a:srgbClr val="780000"/>
                </a:solidFill>
                <a:latin typeface="Georgia" panose="02040502050405020303" pitchFamily="18" charset="0"/>
              </a:rPr>
              <a:t>Voting results on the draft legislation at the meeting</a:t>
            </a:r>
            <a:endParaRPr lang="en-US" sz="2200" dirty="0" smtClean="0">
              <a:solidFill>
                <a:srgbClr val="780000"/>
              </a:solidFill>
              <a:latin typeface="Georgia" panose="02040502050405020303" pitchFamily="18" charset="0"/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96" y="1255232"/>
            <a:ext cx="457200" cy="457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71" y="2075384"/>
            <a:ext cx="8688956" cy="2478638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469514" y="4570264"/>
          <a:ext cx="8659504" cy="14630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633832"/>
                <a:gridCol w="3406877"/>
                <a:gridCol w="619433"/>
                <a:gridCol w="685800"/>
                <a:gridCol w="722670"/>
                <a:gridCol w="862781"/>
                <a:gridCol w="597310"/>
                <a:gridCol w="1130801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200" dirty="0" smtClean="0">
                          <a:solidFill>
                            <a:srgbClr val="780000"/>
                          </a:solidFill>
                        </a:rPr>
                        <a:t>The time of the vote</a:t>
                      </a:r>
                      <a:endParaRPr lang="en-US" sz="1800" b="0" kern="1200" dirty="0" smtClean="0">
                        <a:solidFill>
                          <a:srgbClr val="78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200" dirty="0" smtClean="0">
                          <a:solidFill>
                            <a:srgbClr val="780000"/>
                          </a:solidFill>
                          <a:latin typeface="+mn-lt"/>
                          <a:ea typeface="+mn-ea"/>
                          <a:cs typeface="+mn-cs"/>
                        </a:rPr>
                        <a:t>Proposal</a:t>
                      </a:r>
                    </a:p>
                    <a:p>
                      <a:pPr algn="l"/>
                      <a:endParaRPr lang="en-US" b="0" dirty="0">
                        <a:solidFill>
                          <a:srgbClr val="78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0" dirty="0" smtClean="0">
                          <a:solidFill>
                            <a:srgbClr val="780000"/>
                          </a:solidFill>
                        </a:rPr>
                        <a:t>Yes</a:t>
                      </a:r>
                      <a:endParaRPr lang="en-US" b="0" dirty="0">
                        <a:solidFill>
                          <a:srgbClr val="78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0" dirty="0" smtClean="0">
                          <a:solidFill>
                            <a:srgbClr val="780000"/>
                          </a:solidFill>
                        </a:rPr>
                        <a:t>No</a:t>
                      </a:r>
                      <a:endParaRPr lang="en-US" b="0" dirty="0">
                        <a:solidFill>
                          <a:srgbClr val="78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US" b="0" dirty="0">
                        <a:solidFill>
                          <a:srgbClr val="78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200" dirty="0" smtClean="0">
                          <a:solidFill>
                            <a:srgbClr val="780000"/>
                          </a:solidFill>
                          <a:latin typeface="+mn-lt"/>
                          <a:ea typeface="+mn-ea"/>
                          <a:cs typeface="+mn-cs"/>
                        </a:rPr>
                        <a:t>Didn’t vote</a:t>
                      </a:r>
                    </a:p>
                    <a:p>
                      <a:pPr algn="l"/>
                      <a:endParaRPr lang="en-US" b="0" dirty="0">
                        <a:solidFill>
                          <a:srgbClr val="78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US" b="0" dirty="0">
                        <a:solidFill>
                          <a:srgbClr val="78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200" dirty="0" smtClean="0">
                          <a:solidFill>
                            <a:srgbClr val="780000"/>
                          </a:solidFill>
                          <a:latin typeface="+mn-lt"/>
                          <a:ea typeface="+mn-ea"/>
                          <a:cs typeface="+mn-cs"/>
                        </a:rPr>
                        <a:t>Decision</a:t>
                      </a:r>
                    </a:p>
                    <a:p>
                      <a:pPr algn="l"/>
                      <a:endParaRPr lang="en-US" b="0" dirty="0">
                        <a:solidFill>
                          <a:srgbClr val="78000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 rot="16200000">
            <a:off x="5559433" y="5163457"/>
            <a:ext cx="1122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780000"/>
                </a:solidFill>
              </a:rPr>
              <a:t>Abstained</a:t>
            </a:r>
          </a:p>
        </p:txBody>
      </p:sp>
      <p:sp>
        <p:nvSpPr>
          <p:cNvPr id="33" name="Rectangle 32"/>
          <p:cNvSpPr/>
          <p:nvPr/>
        </p:nvSpPr>
        <p:spPr>
          <a:xfrm rot="16200000">
            <a:off x="7350262" y="5141793"/>
            <a:ext cx="6358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780000"/>
                </a:solidFill>
              </a:rPr>
              <a:t>Total</a:t>
            </a:r>
            <a:endParaRPr lang="en-US" dirty="0">
              <a:solidFill>
                <a:srgbClr val="78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5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9271" y="127162"/>
            <a:ext cx="12444" cy="5726791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410330" y="935289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639098" y="328298"/>
            <a:ext cx="8143512" cy="563982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sz="2400" dirty="0" smtClean="0">
                <a:solidFill>
                  <a:srgbClr val="7D0000"/>
                </a:solidFill>
                <a:latin typeface="Georgia" panose="02040502050405020303" pitchFamily="18" charset="0"/>
              </a:rPr>
              <a:t>Signs </a:t>
            </a:r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have used in the Application of E-Minutes</a:t>
            </a:r>
          </a:p>
          <a:p>
            <a:pPr algn="l">
              <a:lnSpc>
                <a:spcPct val="150000"/>
              </a:lnSpc>
            </a:pPr>
            <a:endParaRPr lang="en-US" sz="2400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0972" y="1306624"/>
            <a:ext cx="672171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780000"/>
                </a:solidFill>
                <a:latin typeface="Georgia" panose="02040502050405020303" pitchFamily="18" charset="0"/>
              </a:rPr>
              <a:t>Accompanying documents of the </a:t>
            </a:r>
            <a:r>
              <a:rPr lang="en-US" sz="22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draft </a:t>
            </a:r>
            <a:r>
              <a:rPr lang="en-US" sz="2200" dirty="0">
                <a:solidFill>
                  <a:srgbClr val="780000"/>
                </a:solidFill>
                <a:latin typeface="Georgia" panose="02040502050405020303" pitchFamily="18" charset="0"/>
              </a:rPr>
              <a:t>legislation:</a:t>
            </a:r>
            <a:endParaRPr lang="en-US" sz="2200" dirty="0" smtClean="0">
              <a:solidFill>
                <a:srgbClr val="780000"/>
              </a:solidFill>
              <a:latin typeface="Georgia" panose="02040502050405020303" pitchFamily="18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2317293" y="1926383"/>
            <a:ext cx="5559675" cy="4360481"/>
            <a:chOff x="2363475" y="1788455"/>
            <a:chExt cx="5559675" cy="4360481"/>
          </a:xfrm>
        </p:grpSpPr>
        <p:sp>
          <p:nvSpPr>
            <p:cNvPr id="18" name="Rectangle 17"/>
            <p:cNvSpPr/>
            <p:nvPr/>
          </p:nvSpPr>
          <p:spPr>
            <a:xfrm>
              <a:off x="2386057" y="1788455"/>
              <a:ext cx="553709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>
                  <a:solidFill>
                    <a:srgbClr val="7D0000"/>
                  </a:solidFill>
                  <a:latin typeface="Georgia" panose="02040502050405020303" pitchFamily="18" charset="0"/>
                </a:rPr>
                <a:t>Cover letter from the Legislative Initiative body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386057" y="2308818"/>
              <a:ext cx="359425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>
                  <a:solidFill>
                    <a:srgbClr val="7D0000"/>
                  </a:solidFill>
                  <a:latin typeface="Georgia" panose="02040502050405020303" pitchFamily="18" charset="0"/>
                </a:rPr>
                <a:t>the text of the draft legislation</a:t>
              </a:r>
              <a:endParaRPr lang="en-US" sz="2000" dirty="0">
                <a:solidFill>
                  <a:srgbClr val="7D0000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386056" y="2820766"/>
              <a:ext cx="491833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>
                  <a:solidFill>
                    <a:srgbClr val="7D0000"/>
                  </a:solidFill>
                  <a:latin typeface="Georgia" panose="02040502050405020303" pitchFamily="18" charset="0"/>
                </a:rPr>
                <a:t>the decision of the appropriate committee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393551" y="3423291"/>
              <a:ext cx="535114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>
                  <a:solidFill>
                    <a:srgbClr val="7D0000"/>
                  </a:solidFill>
                  <a:latin typeface="Georgia" panose="02040502050405020303" pitchFamily="18" charset="0"/>
                </a:rPr>
                <a:t>explanatory to the text of the </a:t>
              </a:r>
              <a:r>
                <a:rPr lang="en-US" sz="2000" dirty="0" smtClean="0">
                  <a:solidFill>
                    <a:srgbClr val="7D0000"/>
                  </a:solidFill>
                  <a:latin typeface="Georgia" panose="02040502050405020303" pitchFamily="18" charset="0"/>
                </a:rPr>
                <a:t>draft </a:t>
              </a:r>
              <a:r>
                <a:rPr lang="en-US" sz="2000" dirty="0" smtClean="0">
                  <a:solidFill>
                    <a:srgbClr val="780000"/>
                  </a:solidFill>
                  <a:latin typeface="Georgia" panose="02040502050405020303" pitchFamily="18" charset="0"/>
                </a:rPr>
                <a:t>legislation</a:t>
              </a:r>
              <a:r>
                <a:rPr lang="en-US" sz="2000" dirty="0" smtClean="0">
                  <a:solidFill>
                    <a:srgbClr val="7D0000"/>
                  </a:solidFill>
                  <a:latin typeface="Georgia" panose="02040502050405020303" pitchFamily="18" charset="0"/>
                </a:rPr>
                <a:t> </a:t>
              </a:r>
              <a:endParaRPr lang="en-US" sz="2000" dirty="0">
                <a:solidFill>
                  <a:srgbClr val="7D0000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363475" y="3902167"/>
              <a:ext cx="4584909" cy="22467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000" dirty="0">
                  <a:solidFill>
                    <a:srgbClr val="7D0000"/>
                  </a:solidFill>
                  <a:latin typeface="Georgia" panose="02040502050405020303" pitchFamily="18" charset="0"/>
                </a:rPr>
                <a:t>other kind of </a:t>
              </a:r>
              <a:r>
                <a:rPr lang="en-US" sz="2000" dirty="0" smtClean="0">
                  <a:solidFill>
                    <a:srgbClr val="7D0000"/>
                  </a:solidFill>
                  <a:latin typeface="Georgia" panose="02040502050405020303" pitchFamily="18" charset="0"/>
                </a:rPr>
                <a:t>documents. For example:</a:t>
              </a:r>
            </a:p>
            <a:p>
              <a:pPr marL="968375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2000" dirty="0" smtClean="0">
                  <a:solidFill>
                    <a:srgbClr val="7D0000"/>
                  </a:solidFill>
                  <a:latin typeface="Georgia" panose="02040502050405020303" pitchFamily="18" charset="0"/>
                </a:rPr>
                <a:t>Reports</a:t>
              </a:r>
            </a:p>
            <a:p>
              <a:pPr marL="968375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2000" dirty="0" smtClean="0">
                  <a:solidFill>
                    <a:srgbClr val="7D0000"/>
                  </a:solidFill>
                  <a:latin typeface="Georgia" panose="02040502050405020303" pitchFamily="18" charset="0"/>
                </a:rPr>
                <a:t>Memorandum</a:t>
              </a:r>
            </a:p>
            <a:p>
              <a:pPr marL="968375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2000" dirty="0" smtClean="0">
                  <a:solidFill>
                    <a:srgbClr val="7D0000"/>
                  </a:solidFill>
                  <a:latin typeface="Georgia" panose="02040502050405020303" pitchFamily="18" charset="0"/>
                </a:rPr>
                <a:t>Agreement etc.</a:t>
              </a:r>
            </a:p>
            <a:p>
              <a:r>
                <a:rPr lang="en-US" sz="2000" dirty="0" smtClean="0">
                  <a:solidFill>
                    <a:srgbClr val="7D0000"/>
                  </a:solidFill>
                  <a:latin typeface="Georgia" panose="02040502050405020303" pitchFamily="18" charset="0"/>
                </a:rPr>
                <a:t> </a:t>
              </a:r>
              <a:endParaRPr lang="en-US" sz="2000" dirty="0">
                <a:solidFill>
                  <a:srgbClr val="7D0000"/>
                </a:solidFill>
                <a:latin typeface="Georgia" panose="02040502050405020303" pitchFamily="18" charset="0"/>
              </a:endParaRP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927" y="3555486"/>
            <a:ext cx="358588" cy="35858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086" y="1991296"/>
            <a:ext cx="378543" cy="29787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724" y="2467702"/>
            <a:ext cx="217789" cy="27112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216" y="3015775"/>
            <a:ext cx="354297" cy="35429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927" y="4118769"/>
            <a:ext cx="386758" cy="386758"/>
          </a:xfrm>
          <a:prstGeom prst="rect">
            <a:avLst/>
          </a:prstGeom>
        </p:spPr>
      </p:pic>
      <p:sp>
        <p:nvSpPr>
          <p:cNvPr id="2" name="Right Brace 1"/>
          <p:cNvSpPr/>
          <p:nvPr/>
        </p:nvSpPr>
        <p:spPr>
          <a:xfrm>
            <a:off x="5589639" y="4670849"/>
            <a:ext cx="302342" cy="1246239"/>
          </a:xfrm>
          <a:prstGeom prst="rightBrace">
            <a:avLst/>
          </a:prstGeom>
          <a:ln w="19050">
            <a:solidFill>
              <a:srgbClr val="7D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6022629" y="5072406"/>
            <a:ext cx="10038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7D0000"/>
                </a:solidFill>
                <a:latin typeface="Georgia" panose="02040502050405020303" pitchFamily="18" charset="0"/>
              </a:rPr>
              <a:t>31 types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66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813318"/>
            <a:ext cx="9144000" cy="5539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3000" dirty="0">
                <a:solidFill>
                  <a:srgbClr val="002060"/>
                </a:solidFill>
                <a:hlinkClick r:id="rId3"/>
              </a:rPr>
              <a:t>E-Verbatim </a:t>
            </a:r>
            <a:r>
              <a:rPr lang="en-US" sz="3000" dirty="0">
                <a:solidFill>
                  <a:srgbClr val="002060"/>
                </a:solidFill>
                <a:hlinkClick r:id="rId3"/>
              </a:rPr>
              <a:t>Records </a:t>
            </a:r>
            <a:r>
              <a:rPr lang="en-US" sz="3000" dirty="0">
                <a:solidFill>
                  <a:srgbClr val="002060"/>
                </a:solidFill>
                <a:hlinkClick r:id="rId3"/>
              </a:rPr>
              <a:t>of </a:t>
            </a:r>
            <a:r>
              <a:rPr lang="en-US" sz="3000" dirty="0">
                <a:solidFill>
                  <a:srgbClr val="002060"/>
                </a:solidFill>
                <a:hlinkClick r:id="rId3"/>
              </a:rPr>
              <a:t>Plenary Meetings  </a:t>
            </a:r>
            <a:endParaRPr lang="en-US" sz="3000" dirty="0">
              <a:solidFill>
                <a:srgbClr val="00206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500" y="1344232"/>
            <a:ext cx="8303252" cy="4656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42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813318"/>
            <a:ext cx="9144000" cy="5539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3000" dirty="0">
                <a:solidFill>
                  <a:srgbClr val="002060"/>
                </a:solidFill>
                <a:hlinkClick r:id="rId3"/>
              </a:rPr>
              <a:t>E-Verbatim </a:t>
            </a:r>
            <a:r>
              <a:rPr lang="en-US" sz="3000" dirty="0">
                <a:solidFill>
                  <a:srgbClr val="002060"/>
                </a:solidFill>
                <a:hlinkClick r:id="rId3"/>
              </a:rPr>
              <a:t>Records </a:t>
            </a:r>
            <a:r>
              <a:rPr lang="en-US" sz="3000" dirty="0">
                <a:solidFill>
                  <a:srgbClr val="002060"/>
                </a:solidFill>
                <a:hlinkClick r:id="rId3"/>
              </a:rPr>
              <a:t>of </a:t>
            </a:r>
            <a:r>
              <a:rPr lang="en-US" sz="3000" dirty="0">
                <a:solidFill>
                  <a:srgbClr val="002060"/>
                </a:solidFill>
                <a:hlinkClick r:id="rId3"/>
              </a:rPr>
              <a:t>Plenary Meetings  </a:t>
            </a:r>
            <a:endParaRPr lang="en-US" sz="3000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170" y="1344232"/>
            <a:ext cx="8251661" cy="4656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44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8477" y="1344232"/>
            <a:ext cx="7794753" cy="465651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813318"/>
            <a:ext cx="9144000" cy="5539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3000" dirty="0">
                <a:solidFill>
                  <a:srgbClr val="002060"/>
                </a:solidFill>
                <a:hlinkClick r:id="rId4"/>
              </a:rPr>
              <a:t>E-Verbatim </a:t>
            </a:r>
            <a:r>
              <a:rPr lang="en-US" sz="3000" dirty="0">
                <a:solidFill>
                  <a:srgbClr val="002060"/>
                </a:solidFill>
                <a:hlinkClick r:id="rId4"/>
              </a:rPr>
              <a:t>Records </a:t>
            </a:r>
            <a:r>
              <a:rPr lang="en-US" sz="3000" dirty="0">
                <a:solidFill>
                  <a:srgbClr val="002060"/>
                </a:solidFill>
                <a:hlinkClick r:id="rId4"/>
              </a:rPr>
              <a:t>of </a:t>
            </a:r>
            <a:r>
              <a:rPr lang="en-US" sz="3000" dirty="0">
                <a:solidFill>
                  <a:srgbClr val="002060"/>
                </a:solidFill>
                <a:hlinkClick r:id="rId4"/>
              </a:rPr>
              <a:t>Plenary Meetings  </a:t>
            </a:r>
            <a:endParaRPr lang="en-US" sz="3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734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813318"/>
            <a:ext cx="9143999" cy="415498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100" dirty="0">
                <a:solidFill>
                  <a:srgbClr val="002060"/>
                </a:solidFill>
              </a:rPr>
              <a:t>Search </a:t>
            </a:r>
            <a:r>
              <a:rPr lang="en-US" sz="2100" dirty="0">
                <a:solidFill>
                  <a:srgbClr val="002060"/>
                </a:solidFill>
              </a:rPr>
              <a:t>by name of the deputy </a:t>
            </a:r>
            <a:r>
              <a:rPr lang="en-US" sz="2100" dirty="0" err="1">
                <a:solidFill>
                  <a:srgbClr val="00B0F0"/>
                </a:solidFill>
              </a:rPr>
              <a:t>Axudnova</a:t>
            </a:r>
            <a:r>
              <a:rPr lang="en-US" sz="2100" dirty="0">
                <a:solidFill>
                  <a:srgbClr val="002060"/>
                </a:solidFill>
              </a:rPr>
              <a:t> in E-Verbatim </a:t>
            </a:r>
            <a:r>
              <a:rPr lang="en-US" sz="2100" dirty="0">
                <a:solidFill>
                  <a:srgbClr val="002060"/>
                </a:solidFill>
              </a:rPr>
              <a:t>records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777" y="1322770"/>
            <a:ext cx="7754445" cy="4677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813318"/>
            <a:ext cx="9143999" cy="36933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Search </a:t>
            </a:r>
            <a:r>
              <a:rPr lang="en-US" dirty="0">
                <a:solidFill>
                  <a:srgbClr val="002060"/>
                </a:solidFill>
              </a:rPr>
              <a:t>by </a:t>
            </a:r>
            <a:r>
              <a:rPr lang="en-US" dirty="0">
                <a:solidFill>
                  <a:srgbClr val="002060"/>
                </a:solidFill>
              </a:rPr>
              <a:t>the name </a:t>
            </a:r>
            <a:r>
              <a:rPr lang="en-US" dirty="0">
                <a:solidFill>
                  <a:srgbClr val="002060"/>
                </a:solidFill>
              </a:rPr>
              <a:t>of the deputy </a:t>
            </a:r>
            <a:r>
              <a:rPr lang="en-US" dirty="0">
                <a:solidFill>
                  <a:srgbClr val="00B0F0"/>
                </a:solidFill>
              </a:rPr>
              <a:t>“</a:t>
            </a:r>
            <a:r>
              <a:rPr lang="en-US" dirty="0" err="1">
                <a:solidFill>
                  <a:srgbClr val="00B0F0"/>
                </a:solidFill>
              </a:rPr>
              <a:t>Axudnova</a:t>
            </a:r>
            <a:r>
              <a:rPr lang="en-US" dirty="0">
                <a:solidFill>
                  <a:srgbClr val="00B0F0"/>
                </a:solidFill>
              </a:rPr>
              <a:t>” </a:t>
            </a:r>
            <a:r>
              <a:rPr lang="en-US" dirty="0">
                <a:solidFill>
                  <a:srgbClr val="002060"/>
                </a:solidFill>
              </a:rPr>
              <a:t>on subject </a:t>
            </a:r>
            <a:r>
              <a:rPr lang="en-US" dirty="0">
                <a:solidFill>
                  <a:srgbClr val="00B0F0"/>
                </a:solidFill>
              </a:rPr>
              <a:t>“</a:t>
            </a:r>
            <a:r>
              <a:rPr lang="az-Latn-AZ" dirty="0">
                <a:solidFill>
                  <a:srgbClr val="00B0F0"/>
                </a:solidFill>
              </a:rPr>
              <a:t>İnzibati</a:t>
            </a:r>
            <a:r>
              <a:rPr lang="en-US" dirty="0">
                <a:solidFill>
                  <a:srgbClr val="00B0F0"/>
                </a:solidFill>
              </a:rPr>
              <a:t>”</a:t>
            </a:r>
            <a:r>
              <a:rPr lang="en-US" dirty="0">
                <a:solidFill>
                  <a:srgbClr val="002060"/>
                </a:solidFill>
              </a:rPr>
              <a:t> in E-Verbatim </a:t>
            </a:r>
            <a:r>
              <a:rPr lang="en-US" dirty="0">
                <a:solidFill>
                  <a:srgbClr val="002060"/>
                </a:solidFill>
              </a:rPr>
              <a:t>records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170" y="1225959"/>
            <a:ext cx="8139326" cy="471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26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9271" y="127162"/>
            <a:ext cx="12444" cy="5726791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410330" y="1200758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612546" y="240827"/>
            <a:ext cx="8143512" cy="4994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Electronic verbatim records</a:t>
            </a:r>
            <a:endParaRPr lang="en-US" sz="2400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6087"/>
            <a:ext cx="9144000" cy="5322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262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9271" y="127162"/>
            <a:ext cx="12444" cy="5726791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410330" y="1200758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612546" y="240827"/>
            <a:ext cx="8143512" cy="4994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Electronic verbatim records</a:t>
            </a:r>
            <a:endParaRPr lang="en-US" sz="2400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4494"/>
            <a:ext cx="9144000" cy="528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0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9271" y="127162"/>
            <a:ext cx="12444" cy="5726791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410330" y="1200758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612546" y="240827"/>
            <a:ext cx="8143512" cy="4994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Electronic verbatim records</a:t>
            </a:r>
            <a:endParaRPr lang="en-US" sz="2400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6087"/>
            <a:ext cx="9144000" cy="5322627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522233" y="2725947"/>
            <a:ext cx="422695" cy="21566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7944928" y="3183421"/>
            <a:ext cx="267419" cy="28244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8212347" y="3894048"/>
            <a:ext cx="267419" cy="28244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835242" y="3589921"/>
            <a:ext cx="44829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feature has been added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button for video file of speech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Straight Connector 10"/>
          <p:cNvCxnSpPr>
            <a:endCxn id="32" idx="1"/>
          </p:cNvCxnSpPr>
          <p:nvPr/>
        </p:nvCxnSpPr>
        <p:spPr>
          <a:xfrm>
            <a:off x="6202807" y="4035268"/>
            <a:ext cx="2009540" cy="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2479290" y="3097191"/>
            <a:ext cx="2973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button for audio file of speech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896734" y="2635770"/>
            <a:ext cx="2281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Duration of the speech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0493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9271" y="127162"/>
            <a:ext cx="12444" cy="5726791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410330" y="1200758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612546" y="240827"/>
            <a:ext cx="8143512" cy="4994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Electronic verbatim records</a:t>
            </a:r>
            <a:endParaRPr lang="en-US" sz="2400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1841"/>
            <a:ext cx="9144000" cy="5314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85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9271" y="127162"/>
            <a:ext cx="12444" cy="5726791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410330" y="1200758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612546" y="240827"/>
            <a:ext cx="8143512" cy="4994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Electronic verbatim records</a:t>
            </a:r>
            <a:endParaRPr lang="en-US" sz="2400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1841"/>
            <a:ext cx="9144000" cy="5314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407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9271" y="127162"/>
            <a:ext cx="12444" cy="5726791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410330" y="1200758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612546" y="240827"/>
            <a:ext cx="8143512" cy="4994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Electronic verbatim records</a:t>
            </a:r>
            <a:endParaRPr lang="en-US" sz="2400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0481"/>
            <a:ext cx="9144000" cy="529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026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1959094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9271" y="127162"/>
            <a:ext cx="12444" cy="5726791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5410330" y="1200758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612546" y="240827"/>
            <a:ext cx="8143512" cy="4994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7D0000"/>
                </a:solidFill>
                <a:latin typeface="Georgia" panose="02040502050405020303" pitchFamily="18" charset="0"/>
              </a:rPr>
              <a:t>Electronic verbatim records</a:t>
            </a:r>
            <a:endParaRPr lang="en-US" sz="2400" dirty="0" smtClean="0">
              <a:solidFill>
                <a:srgbClr val="7D0000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4486"/>
            <a:ext cx="9144000" cy="48104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97215" y="4140679"/>
            <a:ext cx="4848045" cy="40011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/>
              <a:t>Video file name? start=2817&amp;end=3030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16332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1CE"/>
            </a:gs>
            <a:gs pos="30000">
              <a:schemeClr val="bg1"/>
            </a:gs>
            <a:gs pos="100000">
              <a:srgbClr val="FFF1CE"/>
            </a:gs>
            <a:gs pos="7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50769"/>
            <a:ext cx="9144000" cy="707231"/>
          </a:xfrm>
          <a:prstGeom prst="rect">
            <a:avLst/>
          </a:prstGeom>
          <a:solidFill>
            <a:srgbClr val="7D0000"/>
          </a:solidFill>
          <a:ln>
            <a:solidFill>
              <a:srgbClr val="7D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8817685" y="155737"/>
            <a:ext cx="14503" cy="2286000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9271" y="127162"/>
            <a:ext cx="12444" cy="5726791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10014" y="260122"/>
            <a:ext cx="1781564" cy="18765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3420316" y="278887"/>
            <a:ext cx="5564982" cy="32947"/>
          </a:xfrm>
          <a:prstGeom prst="line">
            <a:avLst/>
          </a:prstGeom>
          <a:ln w="3175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89176" y="6181218"/>
            <a:ext cx="3835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The </a:t>
            </a:r>
            <a:r>
              <a:rPr lang="en-US" dirty="0" err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Milli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Mejlis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(Parliament) </a:t>
            </a:r>
            <a:r>
              <a:rPr lang="en-US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of the Republic of Azerbaijan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93" y="6088884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en-US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Shahin Hasanov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900" dirty="0">
                <a:solidFill>
                  <a:schemeClr val="bg1"/>
                </a:solidFill>
                <a:latin typeface="Georgia" panose="02040502050405020303" pitchFamily="18" charset="0"/>
              </a:rPr>
              <a:t>Head of Department on Information Resources and Technologies</a:t>
            </a:r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endParaRPr lang="az-Latn-AZ" sz="9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r>
              <a:rPr lang="az-Latn-AZ" sz="9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Email:shahinhasanov@meclis.gov.az</a:t>
            </a:r>
            <a:r>
              <a:rPr lang="az-Latn-AZ" sz="9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 shahinhasanov@hotmail.com</a:t>
            </a:r>
            <a:endParaRPr lang="az-Latn-AZ" sz="9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algn="r"/>
            <a:r>
              <a:rPr lang="az-Latn-AZ" sz="1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63266" y="485580"/>
            <a:ext cx="6088525" cy="1826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40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THANK YOU FOR YOUR </a:t>
            </a:r>
          </a:p>
          <a:p>
            <a:pPr algn="r">
              <a:lnSpc>
                <a:spcPct val="150000"/>
              </a:lnSpc>
            </a:pPr>
            <a:r>
              <a:rPr lang="en-US" sz="4000" dirty="0" smtClean="0">
                <a:solidFill>
                  <a:srgbClr val="780000"/>
                </a:solidFill>
                <a:latin typeface="Georgia" panose="02040502050405020303" pitchFamily="18" charset="0"/>
              </a:rPr>
              <a:t>ATTENTION</a:t>
            </a:r>
            <a:endParaRPr lang="en-US" sz="4000" dirty="0">
              <a:solidFill>
                <a:srgbClr val="780000"/>
              </a:solidFill>
              <a:latin typeface="Georgia" panose="02040502050405020303" pitchFamily="18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5469715" y="2319332"/>
            <a:ext cx="3421858" cy="8383"/>
          </a:xfrm>
          <a:prstGeom prst="line">
            <a:avLst/>
          </a:prstGeom>
          <a:ln w="0">
            <a:solidFill>
              <a:srgbClr val="7D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39272" y="2989814"/>
            <a:ext cx="837841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800" dirty="0" smtClean="0">
                <a:solidFill>
                  <a:srgbClr val="7D0000"/>
                </a:solidFill>
                <a:latin typeface="Algerian" panose="04020705040A02060702" pitchFamily="82" charset="0"/>
              </a:rPr>
              <a:t>?</a:t>
            </a:r>
            <a:endParaRPr lang="en-US" sz="12800" dirty="0">
              <a:solidFill>
                <a:srgbClr val="7D0000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88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3000</TotalTime>
  <Words>1931</Words>
  <Application>Microsoft Office PowerPoint</Application>
  <PresentationFormat>On-screen Show (4:3)</PresentationFormat>
  <Paragraphs>406</Paragraphs>
  <Slides>43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4" baseType="lpstr">
      <vt:lpstr>Arial Unicode MS</vt:lpstr>
      <vt:lpstr>Algerian</vt:lpstr>
      <vt:lpstr>Andalus</vt:lpstr>
      <vt:lpstr>Arial</vt:lpstr>
      <vt:lpstr>Calibri</vt:lpstr>
      <vt:lpstr>Calibri Light</vt:lpstr>
      <vt:lpstr>Courier New</vt:lpstr>
      <vt:lpstr>Georgia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shahin</dc:creator>
  <cp:lastModifiedBy>SHasanov</cp:lastModifiedBy>
  <cp:revision>224</cp:revision>
  <dcterms:created xsi:type="dcterms:W3CDTF">2016-10-17T09:04:27Z</dcterms:created>
  <dcterms:modified xsi:type="dcterms:W3CDTF">2018-12-05T09:08:47Z</dcterms:modified>
</cp:coreProperties>
</file>